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Lst>
  <p:sldSz cx="9144000" cy="5143500" type="screen16x9"/>
  <p:notesSz cx="6858000" cy="9144000"/>
  <p:embeddedFontLst>
    <p:embeddedFont>
      <p:font typeface="Consolas" panose="020B0609020204030204" pitchFamily="49" charset="0"/>
      <p:regular r:id="rId108"/>
      <p:bold r:id="rId109"/>
      <p:italic r:id="rId110"/>
      <p:boldItalic r:id="rId111"/>
    </p:embeddedFont>
    <p:embeddedFont>
      <p:font typeface="EB Garamond" panose="00000500000000000000" pitchFamily="2" charset="0"/>
      <p:regular r:id="rId112"/>
      <p:bold r:id="rId113"/>
      <p:italic r:id="rId114"/>
      <p:boldItalic r:id="rId115"/>
    </p:embeddedFont>
    <p:embeddedFont>
      <p:font typeface="Georgia" panose="02040502050405020303" pitchFamily="18" charset="0"/>
      <p:regular r:id="rId116"/>
      <p:bold r:id="rId117"/>
      <p:italic r:id="rId118"/>
      <p:boldItalic r:id="rId119"/>
    </p:embeddedFont>
    <p:embeddedFont>
      <p:font typeface="Open Sans" pitchFamily="2" charset="0"/>
      <p:regular r:id="rId120"/>
      <p:bold r:id="rId121"/>
      <p:italic r:id="rId122"/>
      <p:boldItalic r:id="rId123"/>
    </p:embeddedFont>
    <p:embeddedFont>
      <p:font typeface="Oswald" panose="00000500000000000000" pitchFamily="2" charset="0"/>
      <p:regular r:id="rId124"/>
      <p:bold r:id="rId125"/>
    </p:embeddedFont>
    <p:embeddedFont>
      <p:font typeface="Roboto" panose="02000000000000000000" pitchFamily="2" charset="0"/>
      <p:regular r:id="rId126"/>
      <p:bold r:id="rId127"/>
      <p:italic r:id="rId128"/>
      <p:boldItalic r:id="rId129"/>
    </p:embeddedFont>
    <p:embeddedFont>
      <p:font typeface="Ubuntu Mono" panose="020B0509030602030204" pitchFamily="49" charset="0"/>
      <p:regular r:id="rId130"/>
      <p:bold r:id="rId131"/>
      <p:italic r:id="rId132"/>
      <p:boldItalic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4" roundtripDataSignature="AMtx7mhL5j/4nzQts0xdh1At2//vaKqN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063D6A-7B1E-45AD-BCC3-35F3618D01C0}">
  <a:tblStyle styleId="{B4063D6A-7B1E-45AD-BCC3-35F3618D01C0}"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rgbClr val="FFFFFF"/>
      </a:tcTxStyle>
      <a:tcStyle>
        <a:tcBdr/>
        <a:fill>
          <a:solidFill>
            <a:srgbClr val="3494BA"/>
          </a:solidFill>
        </a:fill>
      </a:tcStyle>
    </a:lastCol>
    <a:firstCol>
      <a:tcTxStyle b="on" i="off">
        <a:font>
          <a:latin typeface="Calibri"/>
          <a:ea typeface="Calibri"/>
          <a:cs typeface="Calibri"/>
        </a:font>
        <a:srgbClr val="FFFFFF"/>
      </a:tcTxStyle>
      <a:tcStyle>
        <a:tcBdr/>
        <a:fill>
          <a:solidFill>
            <a:srgbClr val="3494BA"/>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3494BA"/>
          </a:solidFill>
        </a:fill>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3494BA"/>
          </a:solidFill>
        </a:fill>
      </a:tcStyle>
    </a:firstRow>
    <a:neCell>
      <a:tcTxStyle b="off" i="off"/>
      <a:tcStyle>
        <a:tcBdr/>
      </a:tcStyle>
    </a:neCell>
    <a:nwCell>
      <a:tcTxStyle b="off" i="off"/>
      <a:tcStyle>
        <a:tcBdr/>
      </a:tcStyle>
    </a:nwCell>
  </a:tblStyle>
  <a:tblStyle styleId="{95392967-51A6-4235-B5FE-F215EC4B7A6A}"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rial"/>
          <a:ea typeface="Arial"/>
          <a:cs typeface="Arial"/>
        </a:font>
        <a:schemeClr val="dk1"/>
      </a:tcTxStyle>
      <a:tcStyle>
        <a:tcBdr/>
      </a:tcStyle>
    </a:seCell>
    <a:swCell>
      <a:tcTxStyle b="on" i="off">
        <a:font>
          <a:latin typeface="Arial"/>
          <a:ea typeface="Arial"/>
          <a:cs typeface="Arial"/>
        </a:font>
        <a:schemeClr val="dk1"/>
      </a:tcTxStyle>
      <a:tcStyle>
        <a:tcBdr/>
      </a:tcStyle>
    </a:swCell>
    <a:firstRow>
      <a:tcTxStyle b="on" i="off">
        <a:font>
          <a:latin typeface="Arial"/>
          <a:ea typeface="Arial"/>
          <a:cs typeface="Arial"/>
        </a:font>
        <a:schemeClr val="lt1"/>
      </a:tcTxStyle>
      <a:tcStyle>
        <a:tcBdr>
          <a:bottom>
            <a:ln w="25400" cap="flat" cmpd="sng">
              <a:solidFill>
                <a:schemeClr val="dk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5.fntdata"/><Relationship Id="rId133" Type="http://schemas.openxmlformats.org/officeDocument/2006/relationships/font" Target="fonts/font26.fntdata"/><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6.fntdata"/><Relationship Id="rId128" Type="http://schemas.openxmlformats.org/officeDocument/2006/relationships/font" Target="fonts/font2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6.fntdata"/><Relationship Id="rId118" Type="http://schemas.openxmlformats.org/officeDocument/2006/relationships/font" Target="fonts/font11.fntdata"/><Relationship Id="rId126" Type="http://schemas.openxmlformats.org/officeDocument/2006/relationships/font" Target="fonts/font19.fntdata"/><Relationship Id="rId134"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1.fntdata"/><Relationship Id="rId116" Type="http://schemas.openxmlformats.org/officeDocument/2006/relationships/font" Target="fonts/font9.fntdata"/><Relationship Id="rId124" Type="http://schemas.openxmlformats.org/officeDocument/2006/relationships/font" Target="fonts/font17.fntdata"/><Relationship Id="rId129" Type="http://schemas.openxmlformats.org/officeDocument/2006/relationships/font" Target="fonts/font22.fntdata"/><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4.fntdata"/><Relationship Id="rId132"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7.fntdata"/><Relationship Id="rId119" Type="http://schemas.openxmlformats.org/officeDocument/2006/relationships/font" Target="fonts/font12.fntdata"/><Relationship Id="rId12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5.fntdata"/><Relationship Id="rId130" Type="http://schemas.openxmlformats.org/officeDocument/2006/relationships/font" Target="fonts/font23.fntdata"/><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3.fntdata"/><Relationship Id="rId125"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131" Type="http://schemas.openxmlformats.org/officeDocument/2006/relationships/font" Target="fonts/font24.fntdata"/><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a75954f26c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a75954f2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a75954f26c_0_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a75954f26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a75954f26c_0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2a75954f26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2a75954f26c_0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2a75954f26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2a75954f26c_0_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2a75954f2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a75954f26c_0_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2a75954f26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415273a14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a415273a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415273a14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415273a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415273a14_0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a415273a1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a415273a14_0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a415273a1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a415273a14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a415273a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a415273a14_0_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a415273a1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415273a14_0_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415273a1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415273a14_0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415273a1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a415273a14_0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a415273a1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a415273a14_0_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a415273a1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712e30d00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712e30d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a712e30d00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a712e30d0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a712e30d00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a712e30d0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a712e30d0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2a712e30d00_0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a712e30d00_0_1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a712e30d0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7b9e6392d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7b9e639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8" name="Google Shape;528;p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7" name="Google Shape;617;p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p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p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83" name="Google Shape;683;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p7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p7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7" name="Google Shape;707;p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6" name="Google Shape;716;p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5" name="Google Shape;725;p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4" name="Google Shape;734;p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p8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2" name="Google Shape;752;p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62" name="Google Shape;762;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p8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5" name="Google Shape;775;p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p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0" name="Google Shape;790;p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0" name="Google Shape;800;p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7" name="Google Shape;807;p9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4" name="Google Shape;814;p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0" name="Google Shape;830;p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8" name="Google Shape;838;p9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p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4" name="Google Shape;854;p9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p9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8" name="Google Shape;868;p1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7" name="Google Shape;877;p10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a712e30d0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g2a712e30d00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83" name="Google Shape;883;g2a712e30d00_0_24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350"/>
              <a:buFont typeface="Arial"/>
              <a:buNone/>
            </a:pPr>
            <a:fld id="{00000000-1234-1234-1234-123412341234}" type="slidenum">
              <a:rPr lang="fr-F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a712e30d00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0" name="Google Shape;890;g2a712e30d00_0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2000"/>
              <a:buFont typeface="Calibri"/>
              <a:buNone/>
            </a:pPr>
            <a:r>
              <a:rPr lang="fr-FR" sz="2000"/>
              <a:t>https://www.elastic.co/guide/en/elasticsearch/guide/current/nested-mapping.html</a:t>
            </a:r>
            <a:endParaRPr sz="2000"/>
          </a:p>
        </p:txBody>
      </p:sp>
      <p:sp>
        <p:nvSpPr>
          <p:cNvPr id="891" name="Google Shape;891;g2a712e30d00_0_24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350"/>
              <a:buFont typeface="Arial"/>
              <a:buNone/>
            </a:pPr>
            <a:fld id="{00000000-1234-1234-1234-123412341234}" type="slidenum">
              <a:rPr lang="fr-F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a712e30d00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g2a712e30d00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03" name="Google Shape;903;g2a712e30d00_0_26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350"/>
              <a:buFont typeface="Arial"/>
              <a:buNone/>
            </a:pPr>
            <a:fld id="{00000000-1234-1234-1234-123412341234}" type="slidenum">
              <a:rPr lang="fr-F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a712e30d00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g2a712e30d00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14" name="Google Shape;914;g2a712e30d00_0_27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350"/>
              <a:buFont typeface="Arial"/>
              <a:buNone/>
            </a:pPr>
            <a:fld id="{00000000-1234-1234-1234-123412341234}" type="slidenum">
              <a:rPr lang="fr-FR"/>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7" name="Google Shape;927;p1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2" name="Google Shape;932;p1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a415273a14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2a415273a1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a415273a14_0_9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a415273a1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6" name="Google Shape;19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a415273a14_0_1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a415273a1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7" name="Google Shape;967;p1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2" name="Google Shape;972;p1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7b9e6392d_0_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7b9e6392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a7b9e6392d_0_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a7b9e6392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7b9e6392d_0_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7b9e6392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a7b9e6392d_0_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a7b9e6392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a712e30d00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g2a712e30d00_0_6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77272"/>
              </a:lnSpc>
              <a:spcBef>
                <a:spcPts val="0"/>
              </a:spcBef>
              <a:spcAft>
                <a:spcPts val="0"/>
              </a:spcAft>
              <a:buClr>
                <a:srgbClr val="555555"/>
              </a:buClr>
              <a:buSzPts val="1100"/>
              <a:buFont typeface="Consolas"/>
              <a:buNone/>
            </a:pPr>
            <a:r>
              <a:rPr lang="fr-FR" sz="1100">
                <a:solidFill>
                  <a:srgbClr val="555555"/>
                </a:solidFill>
                <a:highlight>
                  <a:srgbClr val="F8F8F8"/>
                </a:highlight>
                <a:latin typeface="Consolas"/>
                <a:ea typeface="Consolas"/>
                <a:cs typeface="Consolas"/>
                <a:sym typeface="Consolas"/>
              </a:rPr>
              <a:t>distance_type</a:t>
            </a:r>
            <a:endParaRPr sz="1100">
              <a:solidFill>
                <a:srgbClr val="555555"/>
              </a:solidFill>
              <a:highlight>
                <a:srgbClr val="F8F8F8"/>
              </a:highlight>
              <a:latin typeface="Consolas"/>
              <a:ea typeface="Consolas"/>
              <a:cs typeface="Consolas"/>
              <a:sym typeface="Consolas"/>
            </a:endParaRPr>
          </a:p>
          <a:p>
            <a:pPr marL="0" lvl="0" indent="0" algn="l" rtl="0">
              <a:lnSpc>
                <a:spcPct val="177272"/>
              </a:lnSpc>
              <a:spcBef>
                <a:spcPts val="800"/>
              </a:spcBef>
              <a:spcAft>
                <a:spcPts val="0"/>
              </a:spcAft>
              <a:buClr>
                <a:srgbClr val="444444"/>
              </a:buClr>
              <a:buSzPts val="1200"/>
              <a:buFont typeface="Arial"/>
              <a:buNone/>
            </a:pPr>
            <a:r>
              <a:rPr lang="fr-FR">
                <a:solidFill>
                  <a:srgbClr val="444444"/>
                </a:solidFill>
                <a:highlight>
                  <a:srgbClr val="FFFFFF"/>
                </a:highlight>
                <a:latin typeface="Arial"/>
                <a:ea typeface="Arial"/>
                <a:cs typeface="Arial"/>
                <a:sym typeface="Arial"/>
              </a:rPr>
              <a:t>How to compute the distance. </a:t>
            </a:r>
            <a:br>
              <a:rPr lang="fr-FR">
                <a:solidFill>
                  <a:srgbClr val="444444"/>
                </a:solidFill>
                <a:highlight>
                  <a:srgbClr val="FFFFFF"/>
                </a:highlight>
                <a:latin typeface="Arial"/>
                <a:ea typeface="Arial"/>
                <a:cs typeface="Arial"/>
                <a:sym typeface="Arial"/>
              </a:rPr>
            </a:br>
            <a:r>
              <a:rPr lang="fr-FR" sz="1100">
                <a:solidFill>
                  <a:srgbClr val="555555"/>
                </a:solidFill>
                <a:highlight>
                  <a:srgbClr val="F8F8F8"/>
                </a:highlight>
                <a:latin typeface="Consolas"/>
                <a:ea typeface="Consolas"/>
                <a:cs typeface="Consolas"/>
                <a:sym typeface="Consolas"/>
              </a:rPr>
              <a:t>sloppy_arc</a:t>
            </a:r>
            <a:r>
              <a:rPr lang="fr-FR">
                <a:solidFill>
                  <a:srgbClr val="444444"/>
                </a:solidFill>
                <a:highlight>
                  <a:srgbClr val="FFFFFF"/>
                </a:highlight>
                <a:latin typeface="Arial"/>
                <a:ea typeface="Arial"/>
                <a:cs typeface="Arial"/>
                <a:sym typeface="Arial"/>
              </a:rPr>
              <a:t> (default)</a:t>
            </a:r>
            <a:br>
              <a:rPr lang="fr-FR">
                <a:solidFill>
                  <a:srgbClr val="444444"/>
                </a:solidFill>
                <a:highlight>
                  <a:srgbClr val="FFFFFF"/>
                </a:highlight>
                <a:latin typeface="Arial"/>
                <a:ea typeface="Arial"/>
                <a:cs typeface="Arial"/>
                <a:sym typeface="Arial"/>
              </a:rPr>
            </a:br>
            <a:r>
              <a:rPr lang="fr-FR" sz="1100">
                <a:solidFill>
                  <a:srgbClr val="555555"/>
                </a:solidFill>
                <a:highlight>
                  <a:srgbClr val="F8F8F8"/>
                </a:highlight>
                <a:latin typeface="Consolas"/>
                <a:ea typeface="Consolas"/>
                <a:cs typeface="Consolas"/>
                <a:sym typeface="Consolas"/>
              </a:rPr>
              <a:t>arc</a:t>
            </a:r>
            <a:r>
              <a:rPr lang="fr-FR">
                <a:solidFill>
                  <a:srgbClr val="444444"/>
                </a:solidFill>
                <a:highlight>
                  <a:srgbClr val="FFFFFF"/>
                </a:highlight>
                <a:latin typeface="Arial"/>
                <a:ea typeface="Arial"/>
                <a:cs typeface="Arial"/>
                <a:sym typeface="Arial"/>
              </a:rPr>
              <a:t> (slightly more precise but significantly slower)</a:t>
            </a:r>
            <a:br>
              <a:rPr lang="fr-FR">
                <a:solidFill>
                  <a:srgbClr val="444444"/>
                </a:solidFill>
                <a:highlight>
                  <a:srgbClr val="FFFFFF"/>
                </a:highlight>
                <a:latin typeface="Arial"/>
                <a:ea typeface="Arial"/>
                <a:cs typeface="Arial"/>
                <a:sym typeface="Arial"/>
              </a:rPr>
            </a:br>
            <a:r>
              <a:rPr lang="fr-FR" sz="1100">
                <a:solidFill>
                  <a:srgbClr val="555555"/>
                </a:solidFill>
                <a:highlight>
                  <a:srgbClr val="F8F8F8"/>
                </a:highlight>
                <a:latin typeface="Consolas"/>
                <a:ea typeface="Consolas"/>
                <a:cs typeface="Consolas"/>
                <a:sym typeface="Consolas"/>
              </a:rPr>
              <a:t>plane</a:t>
            </a:r>
            <a:r>
              <a:rPr lang="fr-FR">
                <a:solidFill>
                  <a:srgbClr val="444444"/>
                </a:solidFill>
                <a:highlight>
                  <a:srgbClr val="FFFFFF"/>
                </a:highlight>
                <a:latin typeface="Arial"/>
                <a:ea typeface="Arial"/>
                <a:cs typeface="Arial"/>
                <a:sym typeface="Arial"/>
              </a:rPr>
              <a:t> (faster, but inaccurate on long distances and close to the poles).</a:t>
            </a:r>
            <a:endParaRPr/>
          </a:p>
          <a:p>
            <a:pPr marL="0" lvl="0" indent="0" algn="l" rtl="0">
              <a:lnSpc>
                <a:spcPct val="100000"/>
              </a:lnSpc>
              <a:spcBef>
                <a:spcPts val="800"/>
              </a:spcBef>
              <a:spcAft>
                <a:spcPts val="0"/>
              </a:spcAft>
              <a:buClr>
                <a:schemeClr val="dk1"/>
              </a:buClr>
              <a:buSzPts val="1200"/>
              <a:buFont typeface="Calibri"/>
              <a:buNone/>
            </a:pPr>
            <a:endParaRPr/>
          </a:p>
        </p:txBody>
      </p:sp>
      <p:sp>
        <p:nvSpPr>
          <p:cNvPr id="1008" name="Google Shape;1008;g2a712e30d00_0_645: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fr-F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8" name="Google Shape;1018;p1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a712e30d00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g2a712e30d00_0_4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a:solidFill>
                <a:schemeClr val="dk1"/>
              </a:solidFill>
              <a:latin typeface="Calibri"/>
              <a:ea typeface="Calibri"/>
              <a:cs typeface="Calibri"/>
              <a:sym typeface="Calibri"/>
            </a:endParaRPr>
          </a:p>
        </p:txBody>
      </p:sp>
      <p:sp>
        <p:nvSpPr>
          <p:cNvPr id="1024" name="Google Shape;1024;g2a712e30d00_0_475: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fr-FR" sz="1200">
                <a:solidFill>
                  <a:schemeClr val="dk1"/>
                </a:solidFill>
                <a:latin typeface="Calibri"/>
                <a:ea typeface="Calibri"/>
                <a:cs typeface="Calibri"/>
                <a:sym typeface="Calibri"/>
              </a:rPr>
              <a:t>89</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a712e30d00_0_4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31" name="Google Shape;1031;g2a712e30d00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a712e30d00_0_4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38" name="Google Shape;1038;g2a712e30d00_0_4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a712e30d00_0_4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200"/>
              <a:buNone/>
            </a:pPr>
            <a:endParaRPr/>
          </a:p>
        </p:txBody>
      </p:sp>
      <p:sp>
        <p:nvSpPr>
          <p:cNvPr id="1046" name="Google Shape;1046;g2a712e30d00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a7b9e6392d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56" name="Google Shape;1056;g2a7b9e6392d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4" name="Google Shape;1064;p1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p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9" name="Google Shape;1069;p1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a898d371a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76" name="Google Shape;1076;g2a898d371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4" name="Google Shape;1084;p1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a7b9e6392d_0_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a7b9e6392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a75954f26c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a75954f26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18"/>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13" name="Google Shape;13;p18"/>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2156"/>
            </a:srgbClr>
          </a:solidFill>
          <a:ln>
            <a:noFill/>
          </a:ln>
        </p:spPr>
      </p:sp>
      <p:sp>
        <p:nvSpPr>
          <p:cNvPr id="14" name="Google Shape;14;p18"/>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8"/>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8"/>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18"/>
          <p:cNvGrpSpPr/>
          <p:nvPr/>
        </p:nvGrpSpPr>
        <p:grpSpPr>
          <a:xfrm>
            <a:off x="-9525" y="2024075"/>
            <a:ext cx="9167825" cy="595300"/>
            <a:chOff x="-9525" y="4462475"/>
            <a:chExt cx="9167825" cy="595300"/>
          </a:xfrm>
        </p:grpSpPr>
        <p:sp>
          <p:nvSpPr>
            <p:cNvPr id="18" name="Google Shape;18;p1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sm" len="sm"/>
              <a:tailEnd type="none" w="sm" len="sm"/>
            </a:ln>
          </p:spPr>
        </p:sp>
        <p:sp>
          <p:nvSpPr>
            <p:cNvPr id="19" name="Google Shape;19;p1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sm" len="sm"/>
              <a:tailEnd type="none" w="sm" len="sm"/>
            </a:ln>
          </p:spPr>
        </p:sp>
        <p:sp>
          <p:nvSpPr>
            <p:cNvPr id="20" name="Google Shape;20;p1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sm" len="sm"/>
              <a:tailEnd type="none" w="sm" len="sm"/>
            </a:ln>
          </p:spPr>
        </p:sp>
      </p:grpSp>
      <p:grpSp>
        <p:nvGrpSpPr>
          <p:cNvPr id="21" name="Google Shape;21;p18"/>
          <p:cNvGrpSpPr/>
          <p:nvPr/>
        </p:nvGrpSpPr>
        <p:grpSpPr>
          <a:xfrm>
            <a:off x="-42837" y="2005088"/>
            <a:ext cx="9229575" cy="642787"/>
            <a:chOff x="-42837" y="4443488"/>
            <a:chExt cx="9229575" cy="642787"/>
          </a:xfrm>
        </p:grpSpPr>
        <p:sp>
          <p:nvSpPr>
            <p:cNvPr id="22" name="Google Shape;22;p1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18"/>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8"/>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18"/>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8"/>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18"/>
          <p:cNvSpPr txBox="1">
            <a:spLocks noGrp="1"/>
          </p:cNvSpPr>
          <p:nvPr>
            <p:ph type="ctrTitle"/>
          </p:nvPr>
        </p:nvSpPr>
        <p:spPr>
          <a:xfrm>
            <a:off x="2847975" y="3363425"/>
            <a:ext cx="5610300" cy="115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FFFF"/>
              </a:buClr>
              <a:buSzPts val="4800"/>
              <a:buNone/>
              <a:defRPr sz="4800">
                <a:solidFill>
                  <a:srgbClr val="FFFFFF"/>
                </a:solidFill>
              </a:defRPr>
            </a:lvl1pPr>
            <a:lvl2pPr lvl="1" algn="r">
              <a:lnSpc>
                <a:spcPct val="100000"/>
              </a:lnSpc>
              <a:spcBef>
                <a:spcPts val="0"/>
              </a:spcBef>
              <a:spcAft>
                <a:spcPts val="0"/>
              </a:spcAft>
              <a:buClr>
                <a:srgbClr val="FFFFFF"/>
              </a:buClr>
              <a:buSzPts val="4800"/>
              <a:buNone/>
              <a:defRPr sz="4800">
                <a:solidFill>
                  <a:srgbClr val="FFFFFF"/>
                </a:solidFill>
              </a:defRPr>
            </a:lvl2pPr>
            <a:lvl3pPr lvl="2" algn="r">
              <a:lnSpc>
                <a:spcPct val="100000"/>
              </a:lnSpc>
              <a:spcBef>
                <a:spcPts val="0"/>
              </a:spcBef>
              <a:spcAft>
                <a:spcPts val="0"/>
              </a:spcAft>
              <a:buClr>
                <a:srgbClr val="FFFFFF"/>
              </a:buClr>
              <a:buSzPts val="4800"/>
              <a:buNone/>
              <a:defRPr sz="4800">
                <a:solidFill>
                  <a:srgbClr val="FFFFFF"/>
                </a:solidFill>
              </a:defRPr>
            </a:lvl3pPr>
            <a:lvl4pPr lvl="3" algn="r">
              <a:lnSpc>
                <a:spcPct val="100000"/>
              </a:lnSpc>
              <a:spcBef>
                <a:spcPts val="0"/>
              </a:spcBef>
              <a:spcAft>
                <a:spcPts val="0"/>
              </a:spcAft>
              <a:buClr>
                <a:srgbClr val="FFFFFF"/>
              </a:buClr>
              <a:buSzPts val="4800"/>
              <a:buNone/>
              <a:defRPr sz="4800">
                <a:solidFill>
                  <a:srgbClr val="FFFFFF"/>
                </a:solidFill>
              </a:defRPr>
            </a:lvl4pPr>
            <a:lvl5pPr lvl="4" algn="r">
              <a:lnSpc>
                <a:spcPct val="100000"/>
              </a:lnSpc>
              <a:spcBef>
                <a:spcPts val="0"/>
              </a:spcBef>
              <a:spcAft>
                <a:spcPts val="0"/>
              </a:spcAft>
              <a:buClr>
                <a:srgbClr val="FFFFFF"/>
              </a:buClr>
              <a:buSzPts val="4800"/>
              <a:buNone/>
              <a:defRPr sz="4800">
                <a:solidFill>
                  <a:srgbClr val="FFFFFF"/>
                </a:solidFill>
              </a:defRPr>
            </a:lvl5pPr>
            <a:lvl6pPr lvl="5" algn="r">
              <a:lnSpc>
                <a:spcPct val="100000"/>
              </a:lnSpc>
              <a:spcBef>
                <a:spcPts val="0"/>
              </a:spcBef>
              <a:spcAft>
                <a:spcPts val="0"/>
              </a:spcAft>
              <a:buClr>
                <a:srgbClr val="FFFFFF"/>
              </a:buClr>
              <a:buSzPts val="4800"/>
              <a:buNone/>
              <a:defRPr sz="4800">
                <a:solidFill>
                  <a:srgbClr val="FFFFFF"/>
                </a:solidFill>
              </a:defRPr>
            </a:lvl6pPr>
            <a:lvl7pPr lvl="6" algn="r">
              <a:lnSpc>
                <a:spcPct val="100000"/>
              </a:lnSpc>
              <a:spcBef>
                <a:spcPts val="0"/>
              </a:spcBef>
              <a:spcAft>
                <a:spcPts val="0"/>
              </a:spcAft>
              <a:buClr>
                <a:srgbClr val="FFFFFF"/>
              </a:buClr>
              <a:buSzPts val="4800"/>
              <a:buNone/>
              <a:defRPr sz="4800">
                <a:solidFill>
                  <a:srgbClr val="FFFFFF"/>
                </a:solidFill>
              </a:defRPr>
            </a:lvl7pPr>
            <a:lvl8pPr lvl="7" algn="r">
              <a:lnSpc>
                <a:spcPct val="100000"/>
              </a:lnSpc>
              <a:spcBef>
                <a:spcPts val="0"/>
              </a:spcBef>
              <a:spcAft>
                <a:spcPts val="0"/>
              </a:spcAft>
              <a:buClr>
                <a:srgbClr val="FFFFFF"/>
              </a:buClr>
              <a:buSzPts val="4800"/>
              <a:buNone/>
              <a:defRPr sz="4800">
                <a:solidFill>
                  <a:srgbClr val="FFFFFF"/>
                </a:solidFill>
              </a:defRPr>
            </a:lvl8pPr>
            <a:lvl9pPr lvl="8" algn="r">
              <a:lnSpc>
                <a:spcPct val="100000"/>
              </a:lnSpc>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2"/>
        <p:cNvGrpSpPr/>
        <p:nvPr/>
      </p:nvGrpSpPr>
      <p:grpSpPr>
        <a:xfrm>
          <a:off x="0" y="0"/>
          <a:ext cx="0" cy="0"/>
          <a:chOff x="0" y="0"/>
          <a:chExt cx="0" cy="0"/>
        </a:xfrm>
      </p:grpSpPr>
      <p:sp>
        <p:nvSpPr>
          <p:cNvPr id="53" name="Google Shape;53;p4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54" name="Google Shape;54;p4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2156"/>
            </a:srgbClr>
          </a:solidFill>
          <a:ln>
            <a:noFill/>
          </a:ln>
        </p:spPr>
      </p:sp>
      <p:sp>
        <p:nvSpPr>
          <p:cNvPr id="55" name="Google Shape;55;p4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 name="Google Shape;58;p40"/>
          <p:cNvGrpSpPr/>
          <p:nvPr/>
        </p:nvGrpSpPr>
        <p:grpSpPr>
          <a:xfrm>
            <a:off x="-9525" y="4462475"/>
            <a:ext cx="9167825" cy="595300"/>
            <a:chOff x="-9525" y="4462475"/>
            <a:chExt cx="9167825" cy="595300"/>
          </a:xfrm>
        </p:grpSpPr>
        <p:sp>
          <p:nvSpPr>
            <p:cNvPr id="59" name="Google Shape;59;p4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sm" len="sm"/>
              <a:tailEnd type="none" w="sm" len="sm"/>
            </a:ln>
          </p:spPr>
        </p:sp>
        <p:sp>
          <p:nvSpPr>
            <p:cNvPr id="60" name="Google Shape;60;p4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sm" len="sm"/>
              <a:tailEnd type="none" w="sm" len="sm"/>
            </a:ln>
          </p:spPr>
        </p:sp>
        <p:sp>
          <p:nvSpPr>
            <p:cNvPr id="61" name="Google Shape;61;p4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sm" len="sm"/>
              <a:tailEnd type="none" w="sm" len="sm"/>
            </a:ln>
          </p:spPr>
        </p:sp>
      </p:grpSp>
      <p:grpSp>
        <p:nvGrpSpPr>
          <p:cNvPr id="62" name="Google Shape;62;p40"/>
          <p:cNvGrpSpPr/>
          <p:nvPr/>
        </p:nvGrpSpPr>
        <p:grpSpPr>
          <a:xfrm>
            <a:off x="-42837" y="4443488"/>
            <a:ext cx="9229575" cy="642787"/>
            <a:chOff x="-42837" y="4443488"/>
            <a:chExt cx="9229575" cy="642787"/>
          </a:xfrm>
        </p:grpSpPr>
        <p:sp>
          <p:nvSpPr>
            <p:cNvPr id="63" name="Google Shape;63;p4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4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4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0"/>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a:endParaRPr/>
          </a:p>
        </p:txBody>
      </p:sp>
      <p:sp>
        <p:nvSpPr>
          <p:cNvPr id="93" name="Google Shape;93;p40"/>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94" name="Google Shape;94;p4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95"/>
        <p:cNvGrpSpPr/>
        <p:nvPr/>
      </p:nvGrpSpPr>
      <p:grpSpPr>
        <a:xfrm>
          <a:off x="0" y="0"/>
          <a:ext cx="0" cy="0"/>
          <a:chOff x="0" y="0"/>
          <a:chExt cx="0" cy="0"/>
        </a:xfrm>
      </p:grpSpPr>
      <p:sp>
        <p:nvSpPr>
          <p:cNvPr id="96" name="Google Shape;96;g2a712e30d00_0_421"/>
          <p:cNvSpPr txBox="1"/>
          <p:nvPr/>
        </p:nvSpPr>
        <p:spPr>
          <a:xfrm>
            <a:off x="1071562" y="4866084"/>
            <a:ext cx="3500400" cy="277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300"/>
              <a:buFont typeface="Calibri"/>
              <a:buNone/>
            </a:pPr>
            <a:r>
              <a:rPr lang="fr-FR" sz="1200" b="0" i="0" u="none" strike="noStrike" cap="none">
                <a:solidFill>
                  <a:schemeClr val="lt1"/>
                </a:solidFill>
                <a:latin typeface="Calibri"/>
                <a:ea typeface="Calibri"/>
                <a:cs typeface="Calibri"/>
                <a:sym typeface="Calibri"/>
              </a:rPr>
              <a:t>Vu Pham</a:t>
            </a:r>
            <a:endParaRPr sz="1400" b="0" i="0" u="none" strike="noStrike" cap="none">
              <a:solidFill>
                <a:srgbClr val="000000"/>
              </a:solidFill>
              <a:latin typeface="Arial"/>
              <a:ea typeface="Arial"/>
              <a:cs typeface="Arial"/>
              <a:sym typeface="Arial"/>
            </a:endParaRPr>
          </a:p>
        </p:txBody>
      </p:sp>
      <p:sp>
        <p:nvSpPr>
          <p:cNvPr id="97" name="Google Shape;97;g2a712e30d00_0_421"/>
          <p:cNvSpPr txBox="1">
            <a:spLocks noGrp="1"/>
          </p:cNvSpPr>
          <p:nvPr>
            <p:ph type="body" idx="1"/>
          </p:nvPr>
        </p:nvSpPr>
        <p:spPr>
          <a:xfrm>
            <a:off x="304800" y="800100"/>
            <a:ext cx="8382000" cy="3794700"/>
          </a:xfrm>
          <a:prstGeom prst="rect">
            <a:avLst/>
          </a:prstGeom>
          <a:noFill/>
          <a:ln>
            <a:noFill/>
          </a:ln>
        </p:spPr>
        <p:txBody>
          <a:bodyPr spcFirstLastPara="1" wrap="square" lIns="91425" tIns="91425" rIns="91425" bIns="91425" anchor="t" anchorCtr="0">
            <a:noAutofit/>
          </a:bodyPr>
          <a:lstStyle>
            <a:lvl1pPr marL="457200" marR="0" lvl="0" indent="-344170" algn="l" rtl="0">
              <a:lnSpc>
                <a:spcPct val="115000"/>
              </a:lnSpc>
              <a:spcBef>
                <a:spcPts val="640"/>
              </a:spcBef>
              <a:spcAft>
                <a:spcPts val="0"/>
              </a:spcAft>
              <a:buClr>
                <a:schemeClr val="dk1"/>
              </a:buClr>
              <a:buSzPts val="1820"/>
              <a:buFont typeface="Arial"/>
              <a:buChar char="•"/>
              <a:defRPr sz="3100" b="0" i="0" u="none" strike="noStrike" cap="none">
                <a:solidFill>
                  <a:schemeClr val="dk1"/>
                </a:solidFill>
                <a:latin typeface="Calibri"/>
                <a:ea typeface="Calibri"/>
                <a:cs typeface="Calibri"/>
                <a:sym typeface="Calibri"/>
              </a:defRPr>
            </a:lvl1pPr>
            <a:lvl2pPr marL="914400" marR="0" lvl="1" indent="-328930" algn="l" rtl="0">
              <a:lnSpc>
                <a:spcPct val="115000"/>
              </a:lnSpc>
              <a:spcBef>
                <a:spcPts val="560"/>
              </a:spcBef>
              <a:spcAft>
                <a:spcPts val="0"/>
              </a:spcAft>
              <a:buClr>
                <a:schemeClr val="dk1"/>
              </a:buClr>
              <a:buSzPts val="1580"/>
              <a:buFont typeface="Arial"/>
              <a:buChar char="•"/>
              <a:defRPr sz="2700" b="0" i="0" u="none" strike="noStrike" cap="none">
                <a:solidFill>
                  <a:schemeClr val="dk1"/>
                </a:solidFill>
                <a:latin typeface="Calibri"/>
                <a:ea typeface="Calibri"/>
                <a:cs typeface="Calibri"/>
                <a:sym typeface="Calibri"/>
              </a:defRPr>
            </a:lvl2pPr>
            <a:lvl3pPr marL="1371600" marR="0" lvl="2" indent="-374650" algn="l" rtl="0">
              <a:lnSpc>
                <a:spcPct val="115000"/>
              </a:lnSpc>
              <a:spcBef>
                <a:spcPts val="48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3pPr>
            <a:lvl4pPr marL="1828800" marR="0" lvl="3" indent="-349250" algn="l" rtl="0">
              <a:lnSpc>
                <a:spcPct val="115000"/>
              </a:lnSpc>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115000"/>
              </a:lnSpc>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115000"/>
              </a:lnSpc>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115000"/>
              </a:lnSpc>
              <a:spcBef>
                <a:spcPts val="16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115000"/>
              </a:lnSpc>
              <a:spcBef>
                <a:spcPts val="16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115000"/>
              </a:lnSpc>
              <a:spcBef>
                <a:spcPts val="1600"/>
              </a:spcBef>
              <a:spcAft>
                <a:spcPts val="160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98" name="Google Shape;98;g2a712e30d00_0_421"/>
          <p:cNvSpPr txBox="1">
            <a:spLocks noGrp="1"/>
          </p:cNvSpPr>
          <p:nvPr>
            <p:ph type="title"/>
          </p:nvPr>
        </p:nvSpPr>
        <p:spPr>
          <a:xfrm>
            <a:off x="1073700" y="184625"/>
            <a:ext cx="6996600" cy="715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grpSp>
        <p:nvGrpSpPr>
          <p:cNvPr id="99" name="Google Shape;99;g2a712e30d00_0_421"/>
          <p:cNvGrpSpPr/>
          <p:nvPr/>
        </p:nvGrpSpPr>
        <p:grpSpPr>
          <a:xfrm>
            <a:off x="-9525" y="4462475"/>
            <a:ext cx="9167825" cy="595300"/>
            <a:chOff x="-9525" y="4462475"/>
            <a:chExt cx="9167825" cy="595300"/>
          </a:xfrm>
        </p:grpSpPr>
        <p:sp>
          <p:nvSpPr>
            <p:cNvPr id="100" name="Google Shape;100;g2a712e30d00_0_42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sm" len="sm"/>
              <a:tailEnd type="none" w="sm" len="sm"/>
            </a:ln>
          </p:spPr>
        </p:sp>
        <p:sp>
          <p:nvSpPr>
            <p:cNvPr id="101" name="Google Shape;101;g2a712e30d00_0_42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sm" len="sm"/>
              <a:tailEnd type="none" w="sm" len="sm"/>
            </a:ln>
          </p:spPr>
        </p:sp>
        <p:sp>
          <p:nvSpPr>
            <p:cNvPr id="102" name="Google Shape;102;g2a712e30d00_0_42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sm" len="sm"/>
              <a:tailEnd type="none" w="sm" len="sm"/>
            </a:ln>
          </p:spPr>
        </p:sp>
      </p:grpSp>
      <p:sp>
        <p:nvSpPr>
          <p:cNvPr id="103" name="Google Shape;103;g2a712e30d00_0_421"/>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1760"/>
            </a:srgbClr>
          </a:solidFill>
          <a:ln>
            <a:noFill/>
          </a:ln>
        </p:spPr>
      </p:sp>
      <p:sp>
        <p:nvSpPr>
          <p:cNvPr id="104" name="Google Shape;104;g2a712e30d00_0_421"/>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05" name="Google Shape;105;g2a712e30d00_0_421"/>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1760"/>
            </a:srgbClr>
          </a:solidFill>
          <a:ln>
            <a:noFill/>
          </a:ln>
        </p:spPr>
      </p:sp>
      <p:sp>
        <p:nvSpPr>
          <p:cNvPr id="106" name="Google Shape;106;g2a712e30d00_0_421"/>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a712e30d00_0_421"/>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a712e30d00_0_421"/>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 name="Google Shape;109;g2a712e30d00_0_421"/>
          <p:cNvGrpSpPr/>
          <p:nvPr/>
        </p:nvGrpSpPr>
        <p:grpSpPr>
          <a:xfrm>
            <a:off x="-9525" y="4462475"/>
            <a:ext cx="9167825" cy="595300"/>
            <a:chOff x="-9525" y="4462475"/>
            <a:chExt cx="9167825" cy="595300"/>
          </a:xfrm>
        </p:grpSpPr>
        <p:sp>
          <p:nvSpPr>
            <p:cNvPr id="110" name="Google Shape;110;g2a712e30d00_0_42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sm" len="sm"/>
              <a:tailEnd type="none" w="sm" len="sm"/>
            </a:ln>
          </p:spPr>
        </p:sp>
        <p:sp>
          <p:nvSpPr>
            <p:cNvPr id="111" name="Google Shape;111;g2a712e30d00_0_42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sm" len="sm"/>
              <a:tailEnd type="none" w="sm" len="sm"/>
            </a:ln>
          </p:spPr>
        </p:sp>
        <p:sp>
          <p:nvSpPr>
            <p:cNvPr id="112" name="Google Shape;112;g2a712e30d00_0_42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sm" len="sm"/>
              <a:tailEnd type="none" w="sm" len="sm"/>
            </a:ln>
          </p:spPr>
        </p:sp>
      </p:grpSp>
      <p:grpSp>
        <p:nvGrpSpPr>
          <p:cNvPr id="113" name="Google Shape;113;g2a712e30d00_0_421"/>
          <p:cNvGrpSpPr/>
          <p:nvPr/>
        </p:nvGrpSpPr>
        <p:grpSpPr>
          <a:xfrm>
            <a:off x="-42837" y="4443488"/>
            <a:ext cx="9229575" cy="642787"/>
            <a:chOff x="-42837" y="4443488"/>
            <a:chExt cx="9229575" cy="642787"/>
          </a:xfrm>
        </p:grpSpPr>
        <p:sp>
          <p:nvSpPr>
            <p:cNvPr id="114" name="Google Shape;114;g2a712e30d00_0_42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a712e30d00_0_42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a712e30d00_0_42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a712e30d00_0_42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a712e30d00_0_42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a712e30d00_0_42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a712e30d00_0_42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a712e30d00_0_42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a712e30d00_0_42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a712e30d00_0_42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a712e30d00_0_42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a712e30d00_0_42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a712e30d00_0_42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a712e30d00_0_42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a712e30d00_0_42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a712e30d00_0_42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a712e30d00_0_42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a712e30d00_0_42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a712e30d00_0_42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g2a712e30d00_0_42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g2a712e30d00_0_42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g2a712e30d00_0_42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g2a712e30d00_0_42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g2a712e30d00_0_42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a712e30d00_0_42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g2a712e30d00_0_421"/>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2a712e30d00_0_421"/>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a712e30d00_0_421"/>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a712e30d00_0_421"/>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a712e30d00_0_42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1047750" y="670411"/>
            <a:ext cx="6996600" cy="7158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endParaRPr/>
          </a:p>
        </p:txBody>
      </p:sp>
      <p:sp>
        <p:nvSpPr>
          <p:cNvPr id="7" name="Google Shape;7;p17"/>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7"/>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fr-FR"/>
              <a:t>‹N°›</a:t>
            </a:fld>
            <a:endParaRPr/>
          </a:p>
        </p:txBody>
      </p:sp>
      <p:pic>
        <p:nvPicPr>
          <p:cNvPr id="9" name="Google Shape;9;p17" descr="Elasticsearch Logo PNG Transparent &amp; SVG Vector - Freebie Supply"/>
          <p:cNvPicPr preferRelativeResize="0"/>
          <p:nvPr/>
        </p:nvPicPr>
        <p:blipFill rotWithShape="1">
          <a:blip r:embed="rId5">
            <a:alphaModFix/>
          </a:blip>
          <a:srcRect/>
          <a:stretch/>
        </p:blipFill>
        <p:spPr>
          <a:xfrm>
            <a:off x="179873" y="95986"/>
            <a:ext cx="777151" cy="777151"/>
          </a:xfrm>
          <a:prstGeom prst="rect">
            <a:avLst/>
          </a:prstGeom>
          <a:noFill/>
          <a:ln>
            <a:noFill/>
          </a:ln>
        </p:spPr>
      </p:pic>
      <p:pic>
        <p:nvPicPr>
          <p:cNvPr id="10" name="Google Shape;10;p17" descr="ENSG-Géomatique - OFIS"/>
          <p:cNvPicPr preferRelativeResize="0"/>
          <p:nvPr/>
        </p:nvPicPr>
        <p:blipFill rotWithShape="1">
          <a:blip r:embed="rId6">
            <a:alphaModFix/>
          </a:blip>
          <a:srcRect t="19914" b="22157"/>
          <a:stretch/>
        </p:blipFill>
        <p:spPr>
          <a:xfrm>
            <a:off x="8135076" y="108279"/>
            <a:ext cx="970399" cy="56213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LisaHJung/Part-2-Understanding-the-relevance-of-your-search-with-Elasticsearch-and-Kibana-"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hyperlink" Target="https://www.elastic.co/guide/en/elasticsearch/reference/current/query-dsl-function-score-query.html" TargetMode="External"/><Relationship Id="rId3" Type="http://schemas.openxmlformats.org/officeDocument/2006/relationships/hyperlink" Target="https://www.elastic.co/guide/en/elasticsearch/reference/current/query-dsl-geo-bounding-box-query.html" TargetMode="External"/><Relationship Id="rId7" Type="http://schemas.openxmlformats.org/officeDocument/2006/relationships/hyperlink" Target="https://www.elastic.co/guide/en/elasticsearch/reference/current/search-aggregations-bucket-geodistance-aggregation.html"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hyperlink" Target="https://www.elastic.co/guide/en/elasticsearch/reference/current/search-aggregations-bucket-geohashgrid-aggregation.html" TargetMode="External"/><Relationship Id="rId5" Type="http://schemas.openxmlformats.org/officeDocument/2006/relationships/hyperlink" Target="https://www.elastic.co/guide/en/elasticsearch/reference/current/query-dsl-geo-polygon-query.html" TargetMode="External"/><Relationship Id="rId4" Type="http://schemas.openxmlformats.org/officeDocument/2006/relationships/hyperlink" Target="https://www.elastic.co/guide/en/elasticsearch/reference/current/query-dsl-geo-distance-query.html" TargetMode="External"/><Relationship Id="rId9" Type="http://schemas.openxmlformats.org/officeDocument/2006/relationships/hyperlink" Target="https://www.elastic.co/guide/en/elasticsearch/reference/current/search-request-body.html#geo-sorting"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ctrTitle"/>
          </p:nvPr>
        </p:nvSpPr>
        <p:spPr>
          <a:xfrm>
            <a:off x="3334035" y="3394421"/>
            <a:ext cx="4298880"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fr-FR">
                <a:latin typeface="Roboto"/>
                <a:ea typeface="Roboto"/>
                <a:cs typeface="Roboto"/>
                <a:sym typeface="Roboto"/>
              </a:rPr>
              <a:t>NoSQL Databases</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1047750" y="51178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What is a database ?</a:t>
            </a:r>
            <a:endParaRPr/>
          </a:p>
        </p:txBody>
      </p:sp>
      <p:sp>
        <p:nvSpPr>
          <p:cNvPr id="212" name="Google Shape;212;p32"/>
          <p:cNvSpPr txBox="1">
            <a:spLocks noGrp="1"/>
          </p:cNvSpPr>
          <p:nvPr>
            <p:ph type="body" idx="1"/>
          </p:nvPr>
        </p:nvSpPr>
        <p:spPr>
          <a:xfrm>
            <a:off x="1047750" y="1227585"/>
            <a:ext cx="6996600" cy="19221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fr-FR" b="1" i="0">
                <a:latin typeface="Roboto"/>
                <a:ea typeface="Roboto"/>
                <a:cs typeface="Roboto"/>
                <a:sym typeface="Roboto"/>
              </a:rPr>
              <a:t>Definitions and Basic Database Concepts </a:t>
            </a:r>
            <a:endParaRPr/>
          </a:p>
          <a:p>
            <a:pPr marL="457200" lvl="0" indent="-228600" algn="l" rtl="0">
              <a:lnSpc>
                <a:spcPct val="100000"/>
              </a:lnSpc>
              <a:spcBef>
                <a:spcPts val="600"/>
              </a:spcBef>
              <a:spcAft>
                <a:spcPts val="0"/>
              </a:spcAft>
              <a:buSzPts val="2000"/>
              <a:buNone/>
            </a:pPr>
            <a:endParaRPr b="1">
              <a:latin typeface="Roboto"/>
              <a:ea typeface="Roboto"/>
              <a:cs typeface="Roboto"/>
              <a:sym typeface="Roboto"/>
            </a:endParaRPr>
          </a:p>
          <a:p>
            <a:pPr marL="1028700" lvl="2" indent="0" algn="l" rtl="0">
              <a:lnSpc>
                <a:spcPct val="100000"/>
              </a:lnSpc>
              <a:spcBef>
                <a:spcPts val="0"/>
              </a:spcBef>
              <a:spcAft>
                <a:spcPts val="0"/>
              </a:spcAft>
              <a:buSzPts val="1800"/>
              <a:buNone/>
            </a:pPr>
            <a:endParaRPr>
              <a:latin typeface="Roboto"/>
              <a:ea typeface="Roboto"/>
              <a:cs typeface="Roboto"/>
              <a:sym typeface="Roboto"/>
            </a:endParaRPr>
          </a:p>
          <a:p>
            <a:pPr marL="1028700" lvl="2" indent="0" algn="l" rtl="0">
              <a:lnSpc>
                <a:spcPct val="100000"/>
              </a:lnSpc>
              <a:spcBef>
                <a:spcPts val="0"/>
              </a:spcBef>
              <a:spcAft>
                <a:spcPts val="0"/>
              </a:spcAft>
              <a:buSzPts val="1800"/>
              <a:buNone/>
            </a:pPr>
            <a:r>
              <a:rPr lang="fr-FR">
                <a:latin typeface="Roboto"/>
                <a:ea typeface="Roboto"/>
                <a:cs typeface="Roboto"/>
                <a:sym typeface="Roboto"/>
              </a:rPr>
              <a:t>Storing data to serve as many application as needed</a:t>
            </a:r>
            <a:endParaRPr/>
          </a:p>
          <a:p>
            <a:pPr marL="1028700" lvl="2" indent="0" algn="l" rtl="0">
              <a:lnSpc>
                <a:spcPct val="100000"/>
              </a:lnSpc>
              <a:spcBef>
                <a:spcPts val="0"/>
              </a:spcBef>
              <a:spcAft>
                <a:spcPts val="0"/>
              </a:spcAft>
              <a:buSzPts val="1800"/>
              <a:buNone/>
            </a:pPr>
            <a:endParaRPr>
              <a:latin typeface="Roboto"/>
              <a:ea typeface="Roboto"/>
              <a:cs typeface="Roboto"/>
              <a:sym typeface="Roboto"/>
            </a:endParaRPr>
          </a:p>
          <a:p>
            <a:pPr marL="1028700" lvl="2" indent="0" algn="l" rtl="0">
              <a:lnSpc>
                <a:spcPct val="100000"/>
              </a:lnSpc>
              <a:spcBef>
                <a:spcPts val="0"/>
              </a:spcBef>
              <a:spcAft>
                <a:spcPts val="0"/>
              </a:spcAft>
              <a:buSzPts val="1800"/>
              <a:buNone/>
            </a:pPr>
            <a:r>
              <a:rPr lang="fr-FR">
                <a:latin typeface="Roboto"/>
                <a:ea typeface="Roboto"/>
                <a:cs typeface="Roboto"/>
                <a:sym typeface="Roboto"/>
              </a:rPr>
              <a:t>Permit update/delete and search on data</a:t>
            </a:r>
            <a:endParaRPr/>
          </a:p>
        </p:txBody>
      </p:sp>
      <p:sp>
        <p:nvSpPr>
          <p:cNvPr id="213" name="Google Shape;213;p3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10</a:t>
            </a:fld>
            <a:endParaRPr/>
          </a:p>
        </p:txBody>
      </p:sp>
      <p:pic>
        <p:nvPicPr>
          <p:cNvPr id="214" name="Google Shape;214;p32" descr="Base de données"/>
          <p:cNvPicPr preferRelativeResize="0"/>
          <p:nvPr/>
        </p:nvPicPr>
        <p:blipFill rotWithShape="1">
          <a:blip r:embed="rId3">
            <a:alphaModFix/>
          </a:blip>
          <a:srcRect/>
          <a:stretch/>
        </p:blipFill>
        <p:spPr>
          <a:xfrm>
            <a:off x="231745" y="1943385"/>
            <a:ext cx="1735810" cy="173581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2a75954f26c_0_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102" name="Google Shape;1102;g2a75954f26c_0_0"/>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marR="114300" lvl="0" indent="0" algn="l" rtl="0">
              <a:lnSpc>
                <a:spcPct val="200000"/>
              </a:lnSpc>
              <a:spcBef>
                <a:spcPts val="0"/>
              </a:spcBef>
              <a:spcAft>
                <a:spcPts val="0"/>
              </a:spcAft>
              <a:buNone/>
            </a:pPr>
            <a:r>
              <a:rPr lang="fr-FR" sz="1800">
                <a:highlight>
                  <a:srgbClr val="FFFFFF"/>
                </a:highlight>
              </a:rPr>
              <a:t>MongoDb cluster</a:t>
            </a:r>
            <a:endParaRPr sz="1800">
              <a:highlight>
                <a:srgbClr val="FFFFFF"/>
              </a:highlight>
            </a:endParaRPr>
          </a:p>
          <a:p>
            <a:pPr marL="0" marR="114300" lvl="0" indent="0" algn="l" rtl="0">
              <a:lnSpc>
                <a:spcPct val="200000"/>
              </a:lnSpc>
              <a:spcBef>
                <a:spcPts val="900"/>
              </a:spcBef>
              <a:spcAft>
                <a:spcPts val="0"/>
              </a:spcAft>
              <a:buNone/>
            </a:pPr>
            <a:r>
              <a:rPr lang="fr-FR" sz="1800">
                <a:highlight>
                  <a:srgbClr val="FFFFFF"/>
                </a:highlight>
              </a:rPr>
              <a:t>MongoDB and the Document Model</a:t>
            </a:r>
            <a:endParaRPr sz="1800">
              <a:highlight>
                <a:srgbClr val="FFFFFF"/>
              </a:highlight>
            </a:endParaRPr>
          </a:p>
          <a:p>
            <a:pPr marL="0" lvl="0" indent="0" algn="l" rtl="0">
              <a:lnSpc>
                <a:spcPct val="115000"/>
              </a:lnSpc>
              <a:spcBef>
                <a:spcPts val="900"/>
              </a:spcBef>
              <a:spcAft>
                <a:spcPts val="0"/>
              </a:spcAft>
              <a:buNone/>
            </a:pPr>
            <a:endParaRPr sz="1200">
              <a:solidFill>
                <a:srgbClr val="656565"/>
              </a:solidFill>
              <a:highlight>
                <a:srgbClr val="FFFFFF"/>
              </a:highlight>
            </a:endParaRPr>
          </a:p>
          <a:p>
            <a:pPr marL="0" marR="114300" lvl="0" indent="0" algn="l" rtl="0">
              <a:lnSpc>
                <a:spcPct val="200000"/>
              </a:lnSpc>
              <a:spcBef>
                <a:spcPts val="0"/>
              </a:spcBef>
              <a:spcAft>
                <a:spcPts val="0"/>
              </a:spcAft>
              <a:buNone/>
            </a:pPr>
            <a:r>
              <a:rPr lang="fr-FR" sz="1800">
                <a:highlight>
                  <a:srgbClr val="FFFFFF"/>
                </a:highlight>
              </a:rPr>
              <a:t>Connecting to a MongoDB Database</a:t>
            </a:r>
            <a:endParaRPr sz="1800">
              <a:highlight>
                <a:srgbClr val="FFFFFF"/>
              </a:highlight>
            </a:endParaRPr>
          </a:p>
          <a:p>
            <a:pPr marL="0" marR="101600" lvl="0" indent="0" algn="l" rtl="0">
              <a:lnSpc>
                <a:spcPct val="218181"/>
              </a:lnSpc>
              <a:spcBef>
                <a:spcPts val="900"/>
              </a:spcBef>
              <a:spcAft>
                <a:spcPts val="0"/>
              </a:spcAft>
              <a:buNone/>
            </a:pPr>
            <a:r>
              <a:rPr lang="fr-FR" sz="1800">
                <a:highlight>
                  <a:srgbClr val="FFFFFF"/>
                </a:highlight>
              </a:rPr>
              <a:t>MongoDB CRUD Operations: Insert and Find Documents</a:t>
            </a:r>
            <a:endParaRPr sz="1800">
              <a:highlight>
                <a:srgbClr val="FFFFFF"/>
              </a:highlight>
            </a:endParaRPr>
          </a:p>
          <a:p>
            <a:pPr marL="0" marR="114300" lvl="0" indent="0" algn="l" rtl="0">
              <a:lnSpc>
                <a:spcPct val="200000"/>
              </a:lnSpc>
              <a:spcBef>
                <a:spcPts val="800"/>
              </a:spcBef>
              <a:spcAft>
                <a:spcPts val="900"/>
              </a:spcAft>
              <a:buNone/>
            </a:pPr>
            <a:endParaRPr sz="1800">
              <a:highlight>
                <a:srgbClr val="FFFFFF"/>
              </a:highlight>
            </a:endParaRPr>
          </a:p>
        </p:txBody>
      </p:sp>
      <p:sp>
        <p:nvSpPr>
          <p:cNvPr id="1103" name="Google Shape;1103;g2a75954f26c_0_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g2a75954f26c_0_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109" name="Google Shape;1109;g2a75954f26c_0_40"/>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1110" name="Google Shape;1110;g2a75954f26c_0_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101</a:t>
            </a:fld>
            <a:endParaRPr/>
          </a:p>
        </p:txBody>
      </p:sp>
      <p:pic>
        <p:nvPicPr>
          <p:cNvPr id="1111" name="Google Shape;1111;g2a75954f26c_0_40"/>
          <p:cNvPicPr preferRelativeResize="0"/>
          <p:nvPr/>
        </p:nvPicPr>
        <p:blipFill>
          <a:blip r:embed="rId3">
            <a:alphaModFix/>
          </a:blip>
          <a:stretch>
            <a:fillRect/>
          </a:stretch>
        </p:blipFill>
        <p:spPr>
          <a:xfrm>
            <a:off x="2335900" y="79600"/>
            <a:ext cx="3981851" cy="46307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g2a75954f26c_0_1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117" name="Google Shape;1117;g2a75954f26c_0_14"/>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a:t>Document : the basic unit stored in MongDB</a:t>
            </a:r>
            <a:endParaRPr/>
          </a:p>
          <a:p>
            <a:pPr marL="0" lvl="0" indent="0" algn="l" rtl="0">
              <a:spcBef>
                <a:spcPts val="600"/>
              </a:spcBef>
              <a:spcAft>
                <a:spcPts val="0"/>
              </a:spcAft>
              <a:buNone/>
            </a:pPr>
            <a:r>
              <a:rPr lang="fr-FR"/>
              <a:t>Collection: grouping of documents</a:t>
            </a:r>
            <a:endParaRPr/>
          </a:p>
          <a:p>
            <a:pPr marL="0" lvl="0" indent="0" algn="l" rtl="0">
              <a:spcBef>
                <a:spcPts val="600"/>
              </a:spcBef>
              <a:spcAft>
                <a:spcPts val="0"/>
              </a:spcAft>
              <a:buNone/>
            </a:pPr>
            <a:r>
              <a:rPr lang="fr-FR"/>
              <a:t>Database: container for collections</a:t>
            </a:r>
            <a:endParaRPr/>
          </a:p>
        </p:txBody>
      </p:sp>
      <p:sp>
        <p:nvSpPr>
          <p:cNvPr id="1118" name="Google Shape;1118;g2a75954f26c_0_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g2a75954f26c_0_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124" name="Google Shape;1124;g2a75954f26c_0_20"/>
          <p:cNvSpPr txBox="1">
            <a:spLocks noGrp="1"/>
          </p:cNvSpPr>
          <p:nvPr>
            <p:ph type="body" idx="1"/>
          </p:nvPr>
        </p:nvSpPr>
        <p:spPr>
          <a:xfrm>
            <a:off x="1075850" y="1540175"/>
            <a:ext cx="6996600" cy="413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a:t>Documents are displayedjson </a:t>
            </a:r>
            <a:endParaRPr/>
          </a:p>
          <a:p>
            <a:pPr marL="0" lvl="0" indent="0" algn="l" rtl="0">
              <a:spcBef>
                <a:spcPts val="600"/>
              </a:spcBef>
              <a:spcAft>
                <a:spcPts val="0"/>
              </a:spcAft>
              <a:buNone/>
            </a:pPr>
            <a:r>
              <a:rPr lang="fr-FR"/>
              <a:t>Stored in BSON, binary json</a:t>
            </a:r>
            <a:endParaRPr/>
          </a:p>
          <a:p>
            <a:pPr marL="0" lvl="0" indent="0" algn="l" rtl="0">
              <a:spcBef>
                <a:spcPts val="600"/>
              </a:spcBef>
              <a:spcAft>
                <a:spcPts val="0"/>
              </a:spcAft>
              <a:buNone/>
            </a:pPr>
            <a:r>
              <a:rPr lang="fr-FR"/>
              <a:t>Bson supports additional data types like dates, numbers and objectIds</a:t>
            </a:r>
            <a:endParaRPr/>
          </a:p>
          <a:p>
            <a:pPr marL="0" lvl="0" indent="0" algn="l" rtl="0">
              <a:spcBef>
                <a:spcPts val="600"/>
              </a:spcBef>
              <a:spcAft>
                <a:spcPts val="0"/>
              </a:spcAft>
              <a:buNone/>
            </a:pPr>
            <a:endParaRPr/>
          </a:p>
          <a:p>
            <a:pPr marL="0" lvl="0" indent="0" algn="l" rtl="0">
              <a:spcBef>
                <a:spcPts val="600"/>
              </a:spcBef>
              <a:spcAft>
                <a:spcPts val="0"/>
              </a:spcAft>
              <a:buNone/>
            </a:pPr>
            <a:r>
              <a:rPr lang="fr-FR"/>
              <a:t>_id field act as primary field</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1125" name="Google Shape;1125;g2a75954f26c_0_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g2a75954f26c_0_2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131" name="Google Shape;1131;g2a75954f26c_0_2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a:t>Documents may contain diffetrents fields</a:t>
            </a:r>
            <a:endParaRPr/>
          </a:p>
          <a:p>
            <a:pPr marL="0" lvl="0" indent="0" algn="l" rtl="0">
              <a:spcBef>
                <a:spcPts val="600"/>
              </a:spcBef>
              <a:spcAft>
                <a:spcPts val="0"/>
              </a:spcAft>
              <a:buClr>
                <a:schemeClr val="dk1"/>
              </a:buClr>
              <a:buSzPts val="1100"/>
              <a:buFont typeface="Arial"/>
              <a:buNone/>
            </a:pPr>
            <a:r>
              <a:rPr lang="fr-FR"/>
              <a:t>Fields may contain differents types</a:t>
            </a:r>
            <a:endParaRPr/>
          </a:p>
          <a:p>
            <a:pPr marL="0" lvl="0" indent="0" algn="l" rtl="0">
              <a:spcBef>
                <a:spcPts val="600"/>
              </a:spcBef>
              <a:spcAft>
                <a:spcPts val="0"/>
              </a:spcAft>
              <a:buNone/>
            </a:pPr>
            <a:r>
              <a:rPr lang="fr-FR"/>
              <a:t>→ Flexible schema can be modiefied at any time</a:t>
            </a:r>
            <a:endParaRPr/>
          </a:p>
          <a:p>
            <a:pPr marL="0" lvl="0" indent="0" algn="l" rtl="0">
              <a:spcBef>
                <a:spcPts val="600"/>
              </a:spcBef>
              <a:spcAft>
                <a:spcPts val="0"/>
              </a:spcAft>
              <a:buClr>
                <a:schemeClr val="dk1"/>
              </a:buClr>
              <a:buSzPts val="1100"/>
              <a:buFont typeface="Arial"/>
              <a:buNone/>
            </a:pPr>
            <a:endParaRPr/>
          </a:p>
        </p:txBody>
      </p:sp>
      <p:sp>
        <p:nvSpPr>
          <p:cNvPr id="1132" name="Google Shape;1132;g2a75954f26c_0_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104</a:t>
            </a:fld>
            <a:endParaRPr/>
          </a:p>
        </p:txBody>
      </p:sp>
      <p:pic>
        <p:nvPicPr>
          <p:cNvPr id="1133" name="Google Shape;1133;g2a75954f26c_0_26"/>
          <p:cNvPicPr preferRelativeResize="0"/>
          <p:nvPr/>
        </p:nvPicPr>
        <p:blipFill>
          <a:blip r:embed="rId3">
            <a:alphaModFix/>
          </a:blip>
          <a:stretch>
            <a:fillRect/>
          </a:stretch>
        </p:blipFill>
        <p:spPr>
          <a:xfrm>
            <a:off x="923925" y="1185863"/>
            <a:ext cx="7296150" cy="2771775"/>
          </a:xfrm>
          <a:prstGeom prst="rect">
            <a:avLst/>
          </a:prstGeom>
          <a:noFill/>
          <a:ln>
            <a:noFill/>
          </a:ln>
        </p:spPr>
      </p:pic>
      <p:pic>
        <p:nvPicPr>
          <p:cNvPr id="1134" name="Google Shape;1134;g2a75954f26c_0_26"/>
          <p:cNvPicPr preferRelativeResize="0"/>
          <p:nvPr/>
        </p:nvPicPr>
        <p:blipFill>
          <a:blip r:embed="rId4">
            <a:alphaModFix/>
          </a:blip>
          <a:stretch>
            <a:fillRect/>
          </a:stretch>
        </p:blipFill>
        <p:spPr>
          <a:xfrm>
            <a:off x="1395800" y="3251375"/>
            <a:ext cx="7524750" cy="43243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g2a75954f26c_0_3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140" name="Google Shape;1140;g2a75954f26c_0_34"/>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1141" name="Google Shape;1141;g2a75954f26c_0_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105</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1016435" y="238919"/>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Types of databases</a:t>
            </a:r>
            <a:endParaRPr/>
          </a:p>
        </p:txBody>
      </p:sp>
      <p:sp>
        <p:nvSpPr>
          <p:cNvPr id="220" name="Google Shape;220;p33"/>
          <p:cNvSpPr txBox="1">
            <a:spLocks noGrp="1"/>
          </p:cNvSpPr>
          <p:nvPr>
            <p:ph type="body" idx="1"/>
          </p:nvPr>
        </p:nvSpPr>
        <p:spPr>
          <a:xfrm>
            <a:off x="472696" y="1044229"/>
            <a:ext cx="8084077" cy="2985329"/>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Font typeface="Arial"/>
              <a:buChar char="•"/>
            </a:pPr>
            <a:r>
              <a:rPr lang="fr-FR" sz="1800" b="1" i="0">
                <a:solidFill>
                  <a:schemeClr val="dk1"/>
                </a:solidFill>
                <a:latin typeface="Roboto"/>
                <a:ea typeface="Roboto"/>
                <a:cs typeface="Roboto"/>
                <a:sym typeface="Roboto"/>
              </a:rPr>
              <a:t>Relational Databases:</a:t>
            </a:r>
            <a:r>
              <a:rPr lang="fr-FR" sz="1800" b="0" i="0">
                <a:solidFill>
                  <a:schemeClr val="dk1"/>
                </a:solidFill>
                <a:latin typeface="Roboto"/>
                <a:ea typeface="Roboto"/>
                <a:cs typeface="Roboto"/>
                <a:sym typeface="Roboto"/>
              </a:rPr>
              <a:t> Organize data into tables and establish relationships between them. </a:t>
            </a:r>
            <a:endParaRPr/>
          </a:p>
          <a:p>
            <a:pPr marL="101600" lvl="0" indent="0" algn="ctr" rtl="0">
              <a:lnSpc>
                <a:spcPct val="100000"/>
              </a:lnSpc>
              <a:spcBef>
                <a:spcPts val="600"/>
              </a:spcBef>
              <a:spcAft>
                <a:spcPts val="0"/>
              </a:spcAft>
              <a:buSzPts val="2000"/>
              <a:buNone/>
            </a:pPr>
            <a:r>
              <a:rPr lang="fr-FR" sz="1800" b="0" i="1">
                <a:solidFill>
                  <a:schemeClr val="dk1"/>
                </a:solidFill>
                <a:latin typeface="Roboto"/>
                <a:ea typeface="Roboto"/>
                <a:cs typeface="Roboto"/>
                <a:sym typeface="Roboto"/>
              </a:rPr>
              <a:t>MySQL, PostgreSQL, SQL Server...</a:t>
            </a:r>
            <a:endParaRPr/>
          </a:p>
          <a:p>
            <a:pPr marL="101600" lvl="0" indent="0" algn="l" rtl="0">
              <a:lnSpc>
                <a:spcPct val="100000"/>
              </a:lnSpc>
              <a:spcBef>
                <a:spcPts val="600"/>
              </a:spcBef>
              <a:spcAft>
                <a:spcPts val="0"/>
              </a:spcAft>
              <a:buSzPts val="2000"/>
              <a:buNone/>
            </a:pPr>
            <a:endParaRPr sz="1800" b="0" i="1">
              <a:solidFill>
                <a:schemeClr val="dk1"/>
              </a:solidFill>
              <a:latin typeface="Roboto"/>
              <a:ea typeface="Roboto"/>
              <a:cs typeface="Roboto"/>
              <a:sym typeface="Roboto"/>
            </a:endParaRPr>
          </a:p>
          <a:p>
            <a:pPr marL="457200" lvl="0" indent="-355600" algn="l" rtl="0">
              <a:lnSpc>
                <a:spcPct val="100000"/>
              </a:lnSpc>
              <a:spcBef>
                <a:spcPts val="600"/>
              </a:spcBef>
              <a:spcAft>
                <a:spcPts val="0"/>
              </a:spcAft>
              <a:buSzPts val="2000"/>
              <a:buFont typeface="Arial"/>
              <a:buChar char="•"/>
            </a:pPr>
            <a:r>
              <a:rPr lang="fr-FR" sz="1800" b="1" i="0">
                <a:solidFill>
                  <a:schemeClr val="dk1"/>
                </a:solidFill>
                <a:latin typeface="Roboto"/>
                <a:ea typeface="Roboto"/>
                <a:cs typeface="Roboto"/>
                <a:sym typeface="Roboto"/>
              </a:rPr>
              <a:t>NoSQL Databases:</a:t>
            </a:r>
            <a:r>
              <a:rPr lang="fr-FR" sz="1800" b="0" i="0">
                <a:solidFill>
                  <a:schemeClr val="dk1"/>
                </a:solidFill>
                <a:latin typeface="Roboto"/>
                <a:ea typeface="Roboto"/>
                <a:cs typeface="Roboto"/>
                <a:sym typeface="Roboto"/>
              </a:rPr>
              <a:t> Offer flexibility and ability to handle various data types. : document, graph, column-family, and key-value stores. </a:t>
            </a:r>
            <a:endParaRPr/>
          </a:p>
          <a:p>
            <a:pPr marL="101600" lvl="0" indent="0" algn="ctr" rtl="0">
              <a:lnSpc>
                <a:spcPct val="100000"/>
              </a:lnSpc>
              <a:spcBef>
                <a:spcPts val="600"/>
              </a:spcBef>
              <a:spcAft>
                <a:spcPts val="0"/>
              </a:spcAft>
              <a:buSzPts val="2000"/>
              <a:buNone/>
            </a:pPr>
            <a:r>
              <a:rPr lang="fr-FR" sz="1800" b="0" i="1">
                <a:solidFill>
                  <a:schemeClr val="dk1"/>
                </a:solidFill>
                <a:latin typeface="Roboto"/>
                <a:ea typeface="Roboto"/>
                <a:cs typeface="Roboto"/>
                <a:sym typeface="Roboto"/>
              </a:rPr>
              <a:t>MongoDB, Neo4j, Cassandra, Redis...</a:t>
            </a:r>
            <a:endParaRPr/>
          </a:p>
          <a:p>
            <a:pPr marL="101600" lvl="0" indent="0" algn="l" rtl="0">
              <a:lnSpc>
                <a:spcPct val="100000"/>
              </a:lnSpc>
              <a:spcBef>
                <a:spcPts val="600"/>
              </a:spcBef>
              <a:spcAft>
                <a:spcPts val="0"/>
              </a:spcAft>
              <a:buSzPts val="2000"/>
              <a:buNone/>
            </a:pPr>
            <a:endParaRPr sz="1800" b="0" i="1">
              <a:solidFill>
                <a:schemeClr val="dk1"/>
              </a:solidFill>
              <a:latin typeface="Roboto"/>
              <a:ea typeface="Roboto"/>
              <a:cs typeface="Roboto"/>
              <a:sym typeface="Roboto"/>
            </a:endParaRPr>
          </a:p>
          <a:p>
            <a:pPr marL="457200" lvl="0" indent="-355600" algn="l" rtl="0">
              <a:lnSpc>
                <a:spcPct val="100000"/>
              </a:lnSpc>
              <a:spcBef>
                <a:spcPts val="600"/>
              </a:spcBef>
              <a:spcAft>
                <a:spcPts val="0"/>
              </a:spcAft>
              <a:buSzPts val="2000"/>
              <a:buFont typeface="Arial"/>
              <a:buChar char="•"/>
            </a:pPr>
            <a:r>
              <a:rPr lang="fr-FR" sz="1800" b="1" i="0">
                <a:solidFill>
                  <a:schemeClr val="dk1"/>
                </a:solidFill>
                <a:latin typeface="Roboto"/>
                <a:ea typeface="Roboto"/>
                <a:cs typeface="Roboto"/>
                <a:sym typeface="Roboto"/>
              </a:rPr>
              <a:t>NewSQL Databases:</a:t>
            </a:r>
            <a:r>
              <a:rPr lang="fr-FR" sz="1800" b="0" i="0">
                <a:solidFill>
                  <a:schemeClr val="dk1"/>
                </a:solidFill>
                <a:latin typeface="Roboto"/>
                <a:ea typeface="Roboto"/>
                <a:cs typeface="Roboto"/>
                <a:sym typeface="Roboto"/>
              </a:rPr>
              <a:t> Combine the best of both relational and NoSQL worlds.</a:t>
            </a:r>
            <a:endParaRPr/>
          </a:p>
          <a:p>
            <a:pPr marL="457200" lvl="0" indent="-228600" algn="l" rtl="0">
              <a:lnSpc>
                <a:spcPct val="100000"/>
              </a:lnSpc>
              <a:spcBef>
                <a:spcPts val="600"/>
              </a:spcBef>
              <a:spcAft>
                <a:spcPts val="0"/>
              </a:spcAft>
              <a:buSzPts val="2000"/>
              <a:buNone/>
            </a:pPr>
            <a:endParaRPr sz="1800">
              <a:solidFill>
                <a:schemeClr val="dk1"/>
              </a:solidFill>
              <a:latin typeface="Roboto"/>
              <a:ea typeface="Roboto"/>
              <a:cs typeface="Roboto"/>
              <a:sym typeface="Roboto"/>
            </a:endParaRPr>
          </a:p>
        </p:txBody>
      </p:sp>
      <p:sp>
        <p:nvSpPr>
          <p:cNvPr id="221" name="Google Shape;221;p33"/>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a415273a14_0_0"/>
          <p:cNvSpPr txBox="1">
            <a:spLocks noGrp="1"/>
          </p:cNvSpPr>
          <p:nvPr>
            <p:ph type="title"/>
          </p:nvPr>
        </p:nvSpPr>
        <p:spPr>
          <a:xfrm>
            <a:off x="1047750" y="15885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From relational DB to documents</a:t>
            </a:r>
            <a:endParaRPr/>
          </a:p>
        </p:txBody>
      </p:sp>
      <p:sp>
        <p:nvSpPr>
          <p:cNvPr id="227" name="Google Shape;227;g2a415273a14_0_0"/>
          <p:cNvSpPr txBox="1">
            <a:spLocks noGrp="1"/>
          </p:cNvSpPr>
          <p:nvPr>
            <p:ph type="body" idx="1"/>
          </p:nvPr>
        </p:nvSpPr>
        <p:spPr>
          <a:xfrm>
            <a:off x="1047750" y="108952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1800"/>
              <a:t>Document = autonomous or quasi-autonomous unit of information. </a:t>
            </a:r>
            <a:endParaRPr sz="1800"/>
          </a:p>
          <a:p>
            <a:pPr marL="0" lvl="0" indent="0" algn="l" rtl="0">
              <a:spcBef>
                <a:spcPts val="600"/>
              </a:spcBef>
              <a:spcAft>
                <a:spcPts val="0"/>
              </a:spcAft>
              <a:buClr>
                <a:schemeClr val="dk1"/>
              </a:buClr>
              <a:buSzPts val="1100"/>
              <a:buFont typeface="Arial"/>
              <a:buNone/>
            </a:pPr>
            <a:r>
              <a:rPr lang="fr-FR" sz="1800"/>
              <a:t>→ Little or no reference to other documents. </a:t>
            </a:r>
            <a:endParaRPr sz="1800"/>
          </a:p>
          <a:p>
            <a:pPr marL="0" lvl="0" indent="0" algn="l" rtl="0">
              <a:spcBef>
                <a:spcPts val="600"/>
              </a:spcBef>
              <a:spcAft>
                <a:spcPts val="0"/>
              </a:spcAft>
              <a:buClr>
                <a:schemeClr val="dk1"/>
              </a:buClr>
              <a:buSzPts val="1100"/>
              <a:buFont typeface="Arial"/>
              <a:buNone/>
            </a:pPr>
            <a:r>
              <a:rPr lang="fr-FR" sz="1800"/>
              <a:t>→ Little or no structure; or a very flexible structure. </a:t>
            </a:r>
            <a:endParaRPr sz="1800"/>
          </a:p>
          <a:p>
            <a:pPr marL="0" lvl="0" indent="0" algn="l" rtl="0">
              <a:spcBef>
                <a:spcPts val="600"/>
              </a:spcBef>
              <a:spcAft>
                <a:spcPts val="0"/>
              </a:spcAft>
              <a:buClr>
                <a:schemeClr val="dk1"/>
              </a:buClr>
              <a:buSzPts val="1100"/>
              <a:buFont typeface="Arial"/>
              <a:buNone/>
            </a:pPr>
            <a:r>
              <a:rPr lang="fr-FR" sz="1800"/>
              <a:t>→ Content often multimedia-oriented.</a:t>
            </a:r>
            <a:endParaRPr sz="1800"/>
          </a:p>
          <a:p>
            <a:pPr marL="0" lvl="0" indent="0" algn="l" rtl="0">
              <a:spcBef>
                <a:spcPts val="600"/>
              </a:spcBef>
              <a:spcAft>
                <a:spcPts val="0"/>
              </a:spcAft>
              <a:buNone/>
            </a:pPr>
            <a:endParaRPr sz="1800"/>
          </a:p>
        </p:txBody>
      </p:sp>
      <p:sp>
        <p:nvSpPr>
          <p:cNvPr id="228" name="Google Shape;228;g2a415273a14_0_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12</a:t>
            </a:fld>
            <a:endParaRPr/>
          </a:p>
        </p:txBody>
      </p:sp>
      <p:graphicFrame>
        <p:nvGraphicFramePr>
          <p:cNvPr id="229" name="Google Shape;229;g2a415273a14_0_0"/>
          <p:cNvGraphicFramePr/>
          <p:nvPr/>
        </p:nvGraphicFramePr>
        <p:xfrm>
          <a:off x="1047758" y="2733472"/>
          <a:ext cx="3000000" cy="3000000"/>
        </p:xfrm>
        <a:graphic>
          <a:graphicData uri="http://schemas.openxmlformats.org/drawingml/2006/table">
            <a:tbl>
              <a:tblPr firstRow="1" bandRow="1">
                <a:noFill/>
                <a:tableStyleId>{B4063D6A-7B1E-45AD-BCC3-35F3618D01C0}</a:tableStyleId>
              </a:tblPr>
              <a:tblGrid>
                <a:gridCol w="6096000">
                  <a:extLst>
                    <a:ext uri="{9D8B030D-6E8A-4147-A177-3AD203B41FA5}">
                      <a16:colId xmlns:a16="http://schemas.microsoft.com/office/drawing/2014/main" val="20000"/>
                    </a:ext>
                  </a:extLst>
                </a:gridCol>
              </a:tblGrid>
              <a:tr h="278150">
                <a:tc>
                  <a:txBody>
                    <a:bodyPr/>
                    <a:lstStyle/>
                    <a:p>
                      <a:pPr marL="0" lvl="0" indent="0" algn="l" rtl="0">
                        <a:spcBef>
                          <a:spcPts val="0"/>
                        </a:spcBef>
                        <a:spcAft>
                          <a:spcPts val="0"/>
                        </a:spcAft>
                        <a:buNone/>
                      </a:pPr>
                      <a:r>
                        <a:rPr lang="fr-FR"/>
                        <a:t>Examples</a:t>
                      </a:r>
                      <a:endParaRPr/>
                    </a:p>
                  </a:txBody>
                  <a:tcPr marL="91450" marR="91450" marT="34300" marB="34300"/>
                </a:tc>
                <a:extLst>
                  <a:ext uri="{0D108BD9-81ED-4DB2-BD59-A6C34878D82A}">
                    <a16:rowId xmlns:a16="http://schemas.microsoft.com/office/drawing/2014/main" val="10000"/>
                  </a:ext>
                </a:extLst>
              </a:tr>
              <a:tr h="278150">
                <a:tc>
                  <a:txBody>
                    <a:bodyPr/>
                    <a:lstStyle/>
                    <a:p>
                      <a:pPr marL="0" lvl="0" indent="0" algn="l" rtl="0">
                        <a:spcBef>
                          <a:spcPts val="0"/>
                        </a:spcBef>
                        <a:spcAft>
                          <a:spcPts val="0"/>
                        </a:spcAft>
                        <a:buNone/>
                      </a:pPr>
                      <a:r>
                        <a:rPr lang="fr-FR"/>
                        <a:t>Text documents, Web document types. </a:t>
                      </a:r>
                      <a:endParaRPr/>
                    </a:p>
                  </a:txBody>
                  <a:tcPr marL="91450" marR="91450" marT="34300" marB="34300"/>
                </a:tc>
                <a:extLst>
                  <a:ext uri="{0D108BD9-81ED-4DB2-BD59-A6C34878D82A}">
                    <a16:rowId xmlns:a16="http://schemas.microsoft.com/office/drawing/2014/main" val="10001"/>
                  </a:ext>
                </a:extLst>
              </a:tr>
              <a:tr h="278150">
                <a:tc>
                  <a:txBody>
                    <a:bodyPr/>
                    <a:lstStyle/>
                    <a:p>
                      <a:pPr marL="0" lvl="0" indent="0" algn="l" rtl="0">
                        <a:spcBef>
                          <a:spcPts val="0"/>
                        </a:spcBef>
                        <a:spcAft>
                          <a:spcPts val="0"/>
                        </a:spcAft>
                        <a:buNone/>
                      </a:pPr>
                      <a:r>
                        <a:rPr lang="fr-FR"/>
                        <a:t>images, audio documents, videos; no explicit structure, production of synthetic descriptors to try to index them. </a:t>
                      </a:r>
                      <a:endParaRPr/>
                    </a:p>
                  </a:txBody>
                  <a:tcPr marL="91450" marR="91450" marT="34300" marB="34300"/>
                </a:tc>
                <a:extLst>
                  <a:ext uri="{0D108BD9-81ED-4DB2-BD59-A6C34878D82A}">
                    <a16:rowId xmlns:a16="http://schemas.microsoft.com/office/drawing/2014/main" val="10002"/>
                  </a:ext>
                </a:extLst>
              </a:tr>
              <a:tr h="278150">
                <a:tc>
                  <a:txBody>
                    <a:bodyPr/>
                    <a:lstStyle/>
                    <a:p>
                      <a:pPr marL="0" lvl="0" indent="0" algn="l" rtl="0">
                        <a:spcBef>
                          <a:spcPts val="0"/>
                        </a:spcBef>
                        <a:spcAft>
                          <a:spcPts val="0"/>
                        </a:spcAft>
                        <a:buNone/>
                      </a:pPr>
                      <a:r>
                        <a:rPr lang="fr-FR"/>
                        <a:t>All files on your computer.</a:t>
                      </a:r>
                      <a:endParaRPr/>
                    </a:p>
                  </a:txBody>
                  <a:tcPr marL="91450" marR="91450" marT="34300" marB="34300"/>
                </a:tc>
                <a:extLst>
                  <a:ext uri="{0D108BD9-81ED-4DB2-BD59-A6C34878D82A}">
                    <a16:rowId xmlns:a16="http://schemas.microsoft.com/office/drawing/2014/main" val="10003"/>
                  </a:ext>
                </a:extLst>
              </a:tr>
              <a:tr h="278150">
                <a:tc>
                  <a:txBody>
                    <a:bodyPr/>
                    <a:lstStyle/>
                    <a:p>
                      <a:pPr marL="0" lvl="0" indent="0" algn="l" rtl="0">
                        <a:spcBef>
                          <a:spcPts val="0"/>
                        </a:spcBef>
                        <a:spcAft>
                          <a:spcPts val="0"/>
                        </a:spcAft>
                        <a:buNone/>
                      </a:pPr>
                      <a:r>
                        <a:rPr lang="fr-FR"/>
                        <a:t>Etc.</a:t>
                      </a:r>
                      <a:endParaRPr/>
                    </a:p>
                  </a:txBody>
                  <a:tcPr marL="91450" marR="91450" marT="34300" marB="34300"/>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2a415273a14_0_12"/>
          <p:cNvSpPr txBox="1">
            <a:spLocks noGrp="1"/>
          </p:cNvSpPr>
          <p:nvPr>
            <p:ph type="title"/>
          </p:nvPr>
        </p:nvSpPr>
        <p:spPr>
          <a:xfrm>
            <a:off x="1075850" y="25390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From relational DB to documents</a:t>
            </a:r>
            <a:endParaRPr/>
          </a:p>
        </p:txBody>
      </p:sp>
      <p:sp>
        <p:nvSpPr>
          <p:cNvPr id="235" name="Google Shape;235;g2a415273a14_0_12"/>
          <p:cNvSpPr txBox="1">
            <a:spLocks noGrp="1"/>
          </p:cNvSpPr>
          <p:nvPr>
            <p:ph type="body" idx="1"/>
          </p:nvPr>
        </p:nvSpPr>
        <p:spPr>
          <a:xfrm>
            <a:off x="1075850" y="1075475"/>
            <a:ext cx="6996600" cy="334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1400" b="1"/>
              <a:t>In a file system? Why not, but :</a:t>
            </a:r>
            <a:endParaRPr sz="1400" b="1"/>
          </a:p>
          <a:p>
            <a:pPr marL="0" lvl="0" indent="0" algn="l" rtl="0">
              <a:spcBef>
                <a:spcPts val="600"/>
              </a:spcBef>
              <a:spcAft>
                <a:spcPts val="0"/>
              </a:spcAft>
              <a:buClr>
                <a:schemeClr val="dk1"/>
              </a:buClr>
              <a:buSzPts val="1100"/>
              <a:buFont typeface="Arial"/>
              <a:buNone/>
            </a:pPr>
            <a:r>
              <a:rPr lang="fr-FR" sz="1400"/>
              <a:t>laborious handling, no content control, insecure, primitive search function</a:t>
            </a:r>
            <a:endParaRPr sz="1400"/>
          </a:p>
          <a:p>
            <a:pPr marL="0" lvl="0" indent="0" algn="l" rtl="0">
              <a:spcBef>
                <a:spcPts val="600"/>
              </a:spcBef>
              <a:spcAft>
                <a:spcPts val="0"/>
              </a:spcAft>
              <a:buClr>
                <a:schemeClr val="dk1"/>
              </a:buClr>
              <a:buSzPts val="1100"/>
              <a:buFont typeface="Arial"/>
              <a:buNone/>
            </a:pPr>
            <a:r>
              <a:rPr lang="fr-FR" sz="1400"/>
              <a:t>Really impractical for building applications</a:t>
            </a: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Clr>
                <a:schemeClr val="dk1"/>
              </a:buClr>
              <a:buSzPts val="1100"/>
              <a:buFont typeface="Arial"/>
              <a:buNone/>
            </a:pPr>
            <a:r>
              <a:rPr lang="fr-FR" sz="1400" b="1"/>
              <a:t>In a relational database? Why not, but :</a:t>
            </a:r>
            <a:endParaRPr sz="1400" b="1"/>
          </a:p>
          <a:p>
            <a:pPr marL="0" lvl="0" indent="0" algn="l" rtl="0">
              <a:spcBef>
                <a:spcPts val="600"/>
              </a:spcBef>
              <a:spcAft>
                <a:spcPts val="0"/>
              </a:spcAft>
              <a:buClr>
                <a:schemeClr val="dk1"/>
              </a:buClr>
              <a:buSzPts val="1100"/>
              <a:buFont typeface="Arial"/>
              <a:buNone/>
            </a:pPr>
            <a:r>
              <a:rPr lang="fr-FR" sz="1400"/>
              <a:t>Under-utilization of the system (BLOB storage, unusable SQL, elementary transactions)</a:t>
            </a:r>
            <a:endParaRPr sz="1400"/>
          </a:p>
          <a:p>
            <a:pPr marL="0" lvl="0" indent="0" algn="l" rtl="0">
              <a:spcBef>
                <a:spcPts val="600"/>
              </a:spcBef>
              <a:spcAft>
                <a:spcPts val="0"/>
              </a:spcAft>
              <a:buClr>
                <a:schemeClr val="dk1"/>
              </a:buClr>
              <a:buSzPts val="1100"/>
              <a:buFont typeface="Arial"/>
              <a:buNone/>
            </a:pPr>
            <a:r>
              <a:rPr lang="fr-FR" sz="1400"/>
              <a:t>Little gain </a:t>
            </a: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Clr>
                <a:schemeClr val="dk1"/>
              </a:buClr>
              <a:buSzPts val="1100"/>
              <a:buFont typeface="Arial"/>
              <a:buNone/>
            </a:pPr>
            <a:r>
              <a:rPr lang="fr-FR" sz="1400" b="1"/>
              <a:t>In a document-oriented system? </a:t>
            </a:r>
            <a:endParaRPr sz="1400" b="1"/>
          </a:p>
          <a:p>
            <a:pPr marL="0" lvl="0" indent="0" algn="l" rtl="0">
              <a:spcBef>
                <a:spcPts val="600"/>
              </a:spcBef>
              <a:spcAft>
                <a:spcPts val="0"/>
              </a:spcAft>
              <a:buClr>
                <a:schemeClr val="dk1"/>
              </a:buClr>
              <a:buSzPts val="1100"/>
              <a:buFont typeface="Arial"/>
              <a:buNone/>
            </a:pPr>
            <a:r>
              <a:rPr lang="fr-FR" sz="1400"/>
              <a:t>A document database = DB functionalities, specialized documents</a:t>
            </a:r>
            <a:endParaRPr sz="1400"/>
          </a:p>
          <a:p>
            <a:pPr marL="0" lvl="0" indent="0" algn="l" rtl="0">
              <a:spcBef>
                <a:spcPts val="600"/>
              </a:spcBef>
              <a:spcAft>
                <a:spcPts val="0"/>
              </a:spcAft>
              <a:buNone/>
            </a:pPr>
            <a:endParaRPr sz="1400"/>
          </a:p>
        </p:txBody>
      </p:sp>
      <p:sp>
        <p:nvSpPr>
          <p:cNvPr id="236" name="Google Shape;236;g2a415273a14_0_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a415273a14_0_19"/>
          <p:cNvSpPr txBox="1">
            <a:spLocks noGrp="1"/>
          </p:cNvSpPr>
          <p:nvPr>
            <p:ph type="title"/>
          </p:nvPr>
        </p:nvSpPr>
        <p:spPr>
          <a:xfrm>
            <a:off x="1073700" y="2750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From relational DB to documents</a:t>
            </a:r>
            <a:endParaRPr/>
          </a:p>
        </p:txBody>
      </p:sp>
      <p:sp>
        <p:nvSpPr>
          <p:cNvPr id="242" name="Google Shape;242;g2a415273a14_0_19"/>
          <p:cNvSpPr txBox="1">
            <a:spLocks noGrp="1"/>
          </p:cNvSpPr>
          <p:nvPr>
            <p:ph type="body" idx="1"/>
          </p:nvPr>
        </p:nvSpPr>
        <p:spPr>
          <a:xfrm>
            <a:off x="1073700" y="9170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1500"/>
              <a:t>In document databases, little or no fixed structure :</a:t>
            </a:r>
            <a:endParaRPr sz="1500"/>
          </a:p>
          <a:p>
            <a:pPr marL="0" lvl="0" indent="0" algn="l" rtl="0">
              <a:spcBef>
                <a:spcPts val="600"/>
              </a:spcBef>
              <a:spcAft>
                <a:spcPts val="0"/>
              </a:spcAft>
              <a:buClr>
                <a:schemeClr val="dk1"/>
              </a:buClr>
              <a:buSzPts val="1100"/>
              <a:buFont typeface="Arial"/>
              <a:buNone/>
            </a:pPr>
            <a:r>
              <a:rPr lang="fr-FR" sz="1500"/>
              <a:t>Unsuitable SQL</a:t>
            </a:r>
            <a:endParaRPr sz="1500"/>
          </a:p>
          <a:p>
            <a:pPr marL="0" lvl="0" indent="0" algn="l" rtl="0">
              <a:spcBef>
                <a:spcPts val="600"/>
              </a:spcBef>
              <a:spcAft>
                <a:spcPts val="0"/>
              </a:spcAft>
              <a:buClr>
                <a:schemeClr val="dk1"/>
              </a:buClr>
              <a:buSzPts val="1100"/>
              <a:buFont typeface="Arial"/>
              <a:buNone/>
            </a:pPr>
            <a:r>
              <a:rPr lang="fr-FR" sz="1500"/>
              <a:t>Exact" search often unsatisfactory</a:t>
            </a:r>
            <a:endParaRPr sz="1500"/>
          </a:p>
          <a:p>
            <a:pPr marL="0" lvl="0" indent="0" algn="l" rtl="0">
              <a:spcBef>
                <a:spcPts val="600"/>
              </a:spcBef>
              <a:spcAft>
                <a:spcPts val="0"/>
              </a:spcAft>
              <a:buClr>
                <a:schemeClr val="dk1"/>
              </a:buClr>
              <a:buSzPts val="1100"/>
              <a:buFont typeface="Arial"/>
              <a:buNone/>
            </a:pPr>
            <a:endParaRPr sz="1500"/>
          </a:p>
          <a:p>
            <a:pPr marL="0" lvl="0" indent="0" algn="l" rtl="0">
              <a:spcBef>
                <a:spcPts val="600"/>
              </a:spcBef>
              <a:spcAft>
                <a:spcPts val="0"/>
              </a:spcAft>
              <a:buClr>
                <a:schemeClr val="dk1"/>
              </a:buClr>
              <a:buSzPts val="1100"/>
              <a:buFont typeface="Arial"/>
              <a:buNone/>
            </a:pPr>
            <a:r>
              <a:rPr lang="fr-FR" sz="1500"/>
              <a:t>A good search is often based on similarity:</a:t>
            </a:r>
            <a:endParaRPr sz="1500"/>
          </a:p>
          <a:p>
            <a:pPr marL="0" lvl="0" indent="0" algn="l" rtl="0">
              <a:spcBef>
                <a:spcPts val="600"/>
              </a:spcBef>
              <a:spcAft>
                <a:spcPts val="0"/>
              </a:spcAft>
              <a:buClr>
                <a:schemeClr val="dk1"/>
              </a:buClr>
              <a:buSzPts val="1100"/>
              <a:buFont typeface="Arial"/>
              <a:buNone/>
            </a:pPr>
            <a:r>
              <a:rPr lang="fr-FR" sz="1500"/>
              <a:t>A "query" document is provided</a:t>
            </a:r>
            <a:endParaRPr sz="1500"/>
          </a:p>
          <a:p>
            <a:pPr marL="0" lvl="0" indent="0" algn="l" rtl="0">
              <a:spcBef>
                <a:spcPts val="600"/>
              </a:spcBef>
              <a:spcAft>
                <a:spcPts val="0"/>
              </a:spcAft>
              <a:buClr>
                <a:schemeClr val="dk1"/>
              </a:buClr>
              <a:buSzPts val="1100"/>
              <a:buFont typeface="Arial"/>
              <a:buNone/>
            </a:pPr>
            <a:r>
              <a:rPr lang="fr-FR" sz="1500"/>
              <a:t>The system searches for documents close to the query document</a:t>
            </a:r>
            <a:endParaRPr sz="1500"/>
          </a:p>
          <a:p>
            <a:pPr marL="0" lvl="0" indent="0" algn="l" rtl="0">
              <a:spcBef>
                <a:spcPts val="600"/>
              </a:spcBef>
              <a:spcAft>
                <a:spcPts val="0"/>
              </a:spcAft>
              <a:buClr>
                <a:schemeClr val="dk1"/>
              </a:buClr>
              <a:buSzPts val="1100"/>
              <a:buFont typeface="Arial"/>
              <a:buNone/>
            </a:pPr>
            <a:r>
              <a:rPr lang="fr-FR" sz="1500"/>
              <a:t>Implies a notion of distance, and therefore a ranking of the result</a:t>
            </a:r>
            <a:endParaRPr sz="1500"/>
          </a:p>
          <a:p>
            <a:pPr marL="0" lvl="0" indent="0" algn="l" rtl="0">
              <a:spcBef>
                <a:spcPts val="0"/>
              </a:spcBef>
              <a:spcAft>
                <a:spcPts val="0"/>
              </a:spcAft>
              <a:buClr>
                <a:srgbClr val="000000"/>
              </a:buClr>
              <a:buFont typeface="Arial"/>
              <a:buNone/>
            </a:pPr>
            <a:r>
              <a:rPr lang="fr-FR" sz="900">
                <a:solidFill>
                  <a:srgbClr val="FFFFFF"/>
                </a:solidFill>
                <a:latin typeface="Roboto"/>
                <a:ea typeface="Roboto"/>
                <a:cs typeface="Roboto"/>
                <a:sym typeface="Roboto"/>
              </a:rPr>
              <a:t>Par exemple, quand on recherche sur le Web : </a:t>
            </a:r>
            <a:endParaRPr sz="900">
              <a:solidFill>
                <a:srgbClr val="FFFFFF"/>
              </a:solidFill>
              <a:latin typeface="Roboto"/>
              <a:ea typeface="Roboto"/>
              <a:cs typeface="Roboto"/>
              <a:sym typeface="Roboto"/>
            </a:endParaRPr>
          </a:p>
          <a:p>
            <a:pPr marL="457200" lvl="0" indent="-285750" algn="l" rtl="0">
              <a:spcBef>
                <a:spcPts val="0"/>
              </a:spcBef>
              <a:spcAft>
                <a:spcPts val="0"/>
              </a:spcAft>
              <a:buClr>
                <a:srgbClr val="FFFFFF"/>
              </a:buClr>
              <a:buSzPts val="900"/>
              <a:buFont typeface="Roboto"/>
              <a:buChar char="●"/>
            </a:pPr>
            <a:r>
              <a:rPr lang="fr-FR" sz="900">
                <a:solidFill>
                  <a:srgbClr val="FFFFFF"/>
                </a:solidFill>
                <a:latin typeface="Roboto"/>
                <a:ea typeface="Roboto"/>
                <a:cs typeface="Roboto"/>
                <a:sym typeface="Roboto"/>
              </a:rPr>
              <a:t>On fournit un ensemble de mots-clés : c'est le document requête</a:t>
            </a:r>
            <a:endParaRPr sz="900">
              <a:solidFill>
                <a:srgbClr val="FFFFFF"/>
              </a:solidFill>
              <a:latin typeface="Roboto"/>
              <a:ea typeface="Roboto"/>
              <a:cs typeface="Roboto"/>
              <a:sym typeface="Roboto"/>
            </a:endParaRPr>
          </a:p>
          <a:p>
            <a:pPr marL="457200" lvl="0" indent="-285750" algn="l" rtl="0">
              <a:spcBef>
                <a:spcPts val="0"/>
              </a:spcBef>
              <a:spcAft>
                <a:spcPts val="0"/>
              </a:spcAft>
              <a:buClr>
                <a:srgbClr val="FFFFFF"/>
              </a:buClr>
              <a:buSzPts val="900"/>
              <a:buFont typeface="Roboto"/>
              <a:buChar char="●"/>
            </a:pPr>
            <a:r>
              <a:rPr lang="fr-FR" sz="900">
                <a:solidFill>
                  <a:srgbClr val="FFFFFF"/>
                </a:solidFill>
                <a:latin typeface="Roboto"/>
                <a:ea typeface="Roboto"/>
                <a:cs typeface="Roboto"/>
                <a:sym typeface="Roboto"/>
              </a:rPr>
              <a:t>Le moteur de recherche trouve les documents les plus proches</a:t>
            </a:r>
            <a:endParaRPr sz="900">
              <a:solidFill>
                <a:srgbClr val="FFFFFF"/>
              </a:solidFill>
              <a:latin typeface="Roboto"/>
              <a:ea typeface="Roboto"/>
              <a:cs typeface="Roboto"/>
              <a:sym typeface="Roboto"/>
            </a:endParaRPr>
          </a:p>
          <a:p>
            <a:pPr marL="457200" lvl="0" indent="-285750" algn="l" rtl="0">
              <a:spcBef>
                <a:spcPts val="0"/>
              </a:spcBef>
              <a:spcAft>
                <a:spcPts val="0"/>
              </a:spcAft>
              <a:buClr>
                <a:srgbClr val="FFFFFF"/>
              </a:buClr>
              <a:buSzPts val="900"/>
              <a:buFont typeface="Roboto"/>
              <a:buChar char="●"/>
            </a:pPr>
            <a:r>
              <a:rPr lang="fr-FR" sz="900">
                <a:solidFill>
                  <a:srgbClr val="FFFFFF"/>
                </a:solidFill>
                <a:latin typeface="Roboto"/>
                <a:ea typeface="Roboto"/>
                <a:cs typeface="Roboto"/>
                <a:sym typeface="Roboto"/>
              </a:rPr>
              <a:t>Le classement et sa pertinence sont des éléments essentiels</a:t>
            </a:r>
            <a:endParaRPr sz="900">
              <a:solidFill>
                <a:srgbClr val="FFFFFF"/>
              </a:solidFill>
              <a:latin typeface="Roboto"/>
              <a:ea typeface="Roboto"/>
              <a:cs typeface="Roboto"/>
              <a:sym typeface="Roboto"/>
            </a:endParaRPr>
          </a:p>
          <a:p>
            <a:pPr marL="0" lvl="0" indent="0" algn="l" rtl="0">
              <a:spcBef>
                <a:spcPts val="600"/>
              </a:spcBef>
              <a:spcAft>
                <a:spcPts val="0"/>
              </a:spcAft>
              <a:buNone/>
            </a:pPr>
            <a:endParaRPr sz="1500"/>
          </a:p>
        </p:txBody>
      </p:sp>
      <p:sp>
        <p:nvSpPr>
          <p:cNvPr id="243" name="Google Shape;243;g2a415273a14_0_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14</a:t>
            </a:fld>
            <a:endParaRPr/>
          </a:p>
        </p:txBody>
      </p:sp>
      <p:sp>
        <p:nvSpPr>
          <p:cNvPr id="244" name="Google Shape;244;g2a415273a14_0_19"/>
          <p:cNvSpPr txBox="1"/>
          <p:nvPr/>
        </p:nvSpPr>
        <p:spPr>
          <a:xfrm>
            <a:off x="1639900" y="3553675"/>
            <a:ext cx="5522700" cy="831000"/>
          </a:xfrm>
          <a:prstGeom prst="rect">
            <a:avLst/>
          </a:prstGeom>
          <a:solidFill>
            <a:srgbClr val="2683C6">
              <a:alpha val="49800"/>
            </a:srgbClr>
          </a:solid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fr-FR" sz="1200">
                <a:solidFill>
                  <a:srgbClr val="FFFFFF"/>
                </a:solidFill>
                <a:latin typeface="Roboto"/>
                <a:ea typeface="Roboto"/>
                <a:cs typeface="Roboto"/>
                <a:sym typeface="Roboto"/>
              </a:rPr>
              <a:t>For example, when searching the Web : </a:t>
            </a:r>
            <a:endParaRPr sz="1200">
              <a:solidFill>
                <a:srgbClr val="FFFFFF"/>
              </a:solidFill>
              <a:latin typeface="Roboto"/>
              <a:ea typeface="Roboto"/>
              <a:cs typeface="Roboto"/>
              <a:sym typeface="Roboto"/>
            </a:endParaRPr>
          </a:p>
          <a:p>
            <a:pPr marL="457200" lvl="0" indent="-304800" algn="l" rtl="0">
              <a:spcBef>
                <a:spcPts val="0"/>
              </a:spcBef>
              <a:spcAft>
                <a:spcPts val="0"/>
              </a:spcAft>
              <a:buClr>
                <a:srgbClr val="FFFFFF"/>
              </a:buClr>
              <a:buSzPts val="1200"/>
              <a:buFont typeface="Roboto"/>
              <a:buChar char="●"/>
            </a:pPr>
            <a:r>
              <a:rPr lang="fr-FR" sz="1200">
                <a:solidFill>
                  <a:srgbClr val="FFFFFF"/>
                </a:solidFill>
                <a:latin typeface="Roboto"/>
                <a:ea typeface="Roboto"/>
                <a:cs typeface="Roboto"/>
                <a:sym typeface="Roboto"/>
              </a:rPr>
              <a:t>You provide a set of keywords: this is the query document</a:t>
            </a:r>
            <a:endParaRPr sz="1200">
              <a:solidFill>
                <a:srgbClr val="FFFFFF"/>
              </a:solidFill>
              <a:latin typeface="Roboto"/>
              <a:ea typeface="Roboto"/>
              <a:cs typeface="Roboto"/>
              <a:sym typeface="Roboto"/>
            </a:endParaRPr>
          </a:p>
          <a:p>
            <a:pPr marL="457200" lvl="0" indent="-304800" algn="l" rtl="0">
              <a:spcBef>
                <a:spcPts val="0"/>
              </a:spcBef>
              <a:spcAft>
                <a:spcPts val="0"/>
              </a:spcAft>
              <a:buClr>
                <a:srgbClr val="FFFFFF"/>
              </a:buClr>
              <a:buSzPts val="1200"/>
              <a:buFont typeface="Roboto"/>
              <a:buChar char="●"/>
            </a:pPr>
            <a:r>
              <a:rPr lang="fr-FR" sz="1200">
                <a:solidFill>
                  <a:srgbClr val="FFFFFF"/>
                </a:solidFill>
                <a:latin typeface="Roboto"/>
                <a:ea typeface="Roboto"/>
                <a:cs typeface="Roboto"/>
                <a:sym typeface="Roboto"/>
              </a:rPr>
              <a:t>The search engine finds the closest documents</a:t>
            </a:r>
            <a:endParaRPr sz="1200">
              <a:solidFill>
                <a:srgbClr val="FFFFFF"/>
              </a:solidFill>
              <a:latin typeface="Roboto"/>
              <a:ea typeface="Roboto"/>
              <a:cs typeface="Roboto"/>
              <a:sym typeface="Roboto"/>
            </a:endParaRPr>
          </a:p>
          <a:p>
            <a:pPr marL="457200" lvl="0" indent="-304800" algn="l" rtl="0">
              <a:spcBef>
                <a:spcPts val="0"/>
              </a:spcBef>
              <a:spcAft>
                <a:spcPts val="0"/>
              </a:spcAft>
              <a:buClr>
                <a:srgbClr val="FFFFFF"/>
              </a:buClr>
              <a:buSzPts val="1200"/>
              <a:buFont typeface="Roboto"/>
              <a:buChar char="●"/>
            </a:pPr>
            <a:r>
              <a:rPr lang="fr-FR" sz="1200">
                <a:solidFill>
                  <a:srgbClr val="FFFFFF"/>
                </a:solidFill>
                <a:latin typeface="Roboto"/>
                <a:ea typeface="Roboto"/>
                <a:cs typeface="Roboto"/>
                <a:sym typeface="Roboto"/>
              </a:rPr>
              <a:t>Classification and relevance are essential elements</a:t>
            </a:r>
            <a:endParaRPr sz="1200">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a415273a14_0_28"/>
          <p:cNvSpPr txBox="1">
            <a:spLocks noGrp="1"/>
          </p:cNvSpPr>
          <p:nvPr>
            <p:ph type="title"/>
          </p:nvPr>
        </p:nvSpPr>
        <p:spPr>
          <a:xfrm>
            <a:off x="1073700" y="26595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From relational DB to documents</a:t>
            </a:r>
            <a:endParaRPr/>
          </a:p>
        </p:txBody>
      </p:sp>
      <p:sp>
        <p:nvSpPr>
          <p:cNvPr id="250" name="Google Shape;250;g2a415273a14_0_2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1300"/>
              <a:t>Example of a table : </a:t>
            </a:r>
            <a:endParaRPr sz="13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r>
              <a:rPr lang="fr-FR" sz="1300"/>
              <a:t>Representation in the form of a document:</a:t>
            </a:r>
            <a:endParaRPr sz="13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r>
              <a:rPr lang="fr-FR" sz="1300"/>
              <a:t>Relational table = tree of constant height.</a:t>
            </a:r>
            <a:endParaRPr sz="1300"/>
          </a:p>
          <a:p>
            <a:pPr marL="0" lvl="0" indent="0" algn="l" rtl="0">
              <a:spcBef>
                <a:spcPts val="600"/>
              </a:spcBef>
              <a:spcAft>
                <a:spcPts val="0"/>
              </a:spcAft>
              <a:buClr>
                <a:schemeClr val="dk1"/>
              </a:buClr>
              <a:buSzPts val="1100"/>
              <a:buFont typeface="Arial"/>
              <a:buNone/>
            </a:pPr>
            <a:r>
              <a:rPr lang="fr-FR" sz="1300"/>
              <a:t>Three levels: row, attribute, value.</a:t>
            </a:r>
            <a:endParaRPr sz="1300"/>
          </a:p>
          <a:p>
            <a:pPr marL="0" lvl="0" indent="0" algn="l" rtl="0">
              <a:spcBef>
                <a:spcPts val="600"/>
              </a:spcBef>
              <a:spcAft>
                <a:spcPts val="0"/>
              </a:spcAft>
              <a:buNone/>
            </a:pPr>
            <a:endParaRPr sz="1300"/>
          </a:p>
        </p:txBody>
      </p:sp>
      <p:sp>
        <p:nvSpPr>
          <p:cNvPr id="251" name="Google Shape;251;g2a415273a14_0_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15</a:t>
            </a:fld>
            <a:endParaRPr/>
          </a:p>
        </p:txBody>
      </p:sp>
      <p:graphicFrame>
        <p:nvGraphicFramePr>
          <p:cNvPr id="252" name="Google Shape;252;g2a415273a14_0_28"/>
          <p:cNvGraphicFramePr/>
          <p:nvPr/>
        </p:nvGraphicFramePr>
        <p:xfrm>
          <a:off x="3652107" y="1320990"/>
          <a:ext cx="3000000" cy="3000000"/>
        </p:xfrm>
        <a:graphic>
          <a:graphicData uri="http://schemas.openxmlformats.org/drawingml/2006/table">
            <a:tbl>
              <a:tblPr firstRow="1" bandRow="1">
                <a:noFill/>
                <a:tableStyleId>{B4063D6A-7B1E-45AD-BCC3-35F3618D01C0}</a:tableStyleId>
              </a:tblPr>
              <a:tblGrid>
                <a:gridCol w="1234225">
                  <a:extLst>
                    <a:ext uri="{9D8B030D-6E8A-4147-A177-3AD203B41FA5}">
                      <a16:colId xmlns:a16="http://schemas.microsoft.com/office/drawing/2014/main" val="20000"/>
                    </a:ext>
                  </a:extLst>
                </a:gridCol>
                <a:gridCol w="1234225">
                  <a:extLst>
                    <a:ext uri="{9D8B030D-6E8A-4147-A177-3AD203B41FA5}">
                      <a16:colId xmlns:a16="http://schemas.microsoft.com/office/drawing/2014/main" val="20001"/>
                    </a:ext>
                  </a:extLst>
                </a:gridCol>
                <a:gridCol w="1234225">
                  <a:extLst>
                    <a:ext uri="{9D8B030D-6E8A-4147-A177-3AD203B41FA5}">
                      <a16:colId xmlns:a16="http://schemas.microsoft.com/office/drawing/2014/main" val="20002"/>
                    </a:ext>
                  </a:extLst>
                </a:gridCol>
              </a:tblGrid>
              <a:tr h="225700">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id</a:t>
                      </a:r>
                      <a:endParaRPr sz="1100" u="none" strike="noStrike" cap="none">
                        <a:latin typeface="Roboto"/>
                        <a:ea typeface="Roboto"/>
                        <a:cs typeface="Roboto"/>
                        <a:sym typeface="Roboto"/>
                      </a:endParaRPr>
                    </a:p>
                  </a:txBody>
                  <a:tcPr marL="91450" marR="91450" marT="34300" marB="34300"/>
                </a:tc>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nom</a:t>
                      </a:r>
                      <a:endParaRPr sz="1100" u="none" strike="noStrike" cap="none">
                        <a:latin typeface="Roboto"/>
                        <a:ea typeface="Roboto"/>
                        <a:cs typeface="Roboto"/>
                        <a:sym typeface="Roboto"/>
                      </a:endParaRPr>
                    </a:p>
                  </a:txBody>
                  <a:tcPr marL="91450" marR="91450" marT="34300" marB="34300"/>
                </a:tc>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prénom </a:t>
                      </a:r>
                      <a:endParaRPr sz="1100" u="none" strike="noStrike" cap="none">
                        <a:latin typeface="Roboto"/>
                        <a:ea typeface="Roboto"/>
                        <a:cs typeface="Roboto"/>
                        <a:sym typeface="Roboto"/>
                      </a:endParaRPr>
                    </a:p>
                  </a:txBody>
                  <a:tcPr marL="91450" marR="91450" marT="34300" marB="34300"/>
                </a:tc>
                <a:extLst>
                  <a:ext uri="{0D108BD9-81ED-4DB2-BD59-A6C34878D82A}">
                    <a16:rowId xmlns:a16="http://schemas.microsoft.com/office/drawing/2014/main" val="10000"/>
                  </a:ext>
                </a:extLst>
              </a:tr>
              <a:tr h="213300">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37</a:t>
                      </a:r>
                      <a:endParaRPr sz="1100" u="none" strike="noStrike" cap="none">
                        <a:latin typeface="Roboto"/>
                        <a:ea typeface="Roboto"/>
                        <a:cs typeface="Roboto"/>
                        <a:sym typeface="Roboto"/>
                      </a:endParaRPr>
                    </a:p>
                  </a:txBody>
                  <a:tcPr marL="91450" marR="91450" marT="34300" marB="34300"/>
                </a:tc>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Tarantino</a:t>
                      </a:r>
                      <a:endParaRPr sz="1100" u="none" strike="noStrike" cap="none">
                        <a:latin typeface="Roboto"/>
                        <a:ea typeface="Roboto"/>
                        <a:cs typeface="Roboto"/>
                        <a:sym typeface="Roboto"/>
                      </a:endParaRPr>
                    </a:p>
                  </a:txBody>
                  <a:tcPr marL="91450" marR="91450" marT="34300" marB="34300"/>
                </a:tc>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Quentin </a:t>
                      </a:r>
                      <a:endParaRPr sz="1100" u="none" strike="noStrike" cap="none">
                        <a:latin typeface="Roboto"/>
                        <a:ea typeface="Roboto"/>
                        <a:cs typeface="Roboto"/>
                        <a:sym typeface="Roboto"/>
                      </a:endParaRPr>
                    </a:p>
                  </a:txBody>
                  <a:tcPr marL="91450" marR="91450" marT="34300" marB="34300"/>
                </a:tc>
                <a:extLst>
                  <a:ext uri="{0D108BD9-81ED-4DB2-BD59-A6C34878D82A}">
                    <a16:rowId xmlns:a16="http://schemas.microsoft.com/office/drawing/2014/main" val="10001"/>
                  </a:ext>
                </a:extLst>
              </a:tr>
              <a:tr h="213300">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167</a:t>
                      </a:r>
                      <a:endParaRPr sz="1100" u="none" strike="noStrike" cap="none">
                        <a:latin typeface="Roboto"/>
                        <a:ea typeface="Roboto"/>
                        <a:cs typeface="Roboto"/>
                        <a:sym typeface="Roboto"/>
                      </a:endParaRPr>
                    </a:p>
                  </a:txBody>
                  <a:tcPr marL="91450" marR="91450" marT="34300" marB="34300"/>
                </a:tc>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De Niro </a:t>
                      </a:r>
                      <a:endParaRPr sz="1100" u="none" strike="noStrike" cap="none">
                        <a:latin typeface="Roboto"/>
                        <a:ea typeface="Roboto"/>
                        <a:cs typeface="Roboto"/>
                        <a:sym typeface="Roboto"/>
                      </a:endParaRPr>
                    </a:p>
                  </a:txBody>
                  <a:tcPr marL="91450" marR="91450" marT="34300" marB="34300"/>
                </a:tc>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Robert </a:t>
                      </a:r>
                      <a:endParaRPr sz="1100" u="none" strike="noStrike" cap="none">
                        <a:latin typeface="Roboto"/>
                        <a:ea typeface="Roboto"/>
                        <a:cs typeface="Roboto"/>
                        <a:sym typeface="Roboto"/>
                      </a:endParaRPr>
                    </a:p>
                  </a:txBody>
                  <a:tcPr marL="91450" marR="91450" marT="34300" marB="34300"/>
                </a:tc>
                <a:extLst>
                  <a:ext uri="{0D108BD9-81ED-4DB2-BD59-A6C34878D82A}">
                    <a16:rowId xmlns:a16="http://schemas.microsoft.com/office/drawing/2014/main" val="10002"/>
                  </a:ext>
                </a:extLst>
              </a:tr>
              <a:tr h="213300">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168</a:t>
                      </a:r>
                      <a:endParaRPr sz="1100" u="none" strike="noStrike" cap="none">
                        <a:latin typeface="Roboto"/>
                        <a:ea typeface="Roboto"/>
                        <a:cs typeface="Roboto"/>
                        <a:sym typeface="Roboto"/>
                      </a:endParaRPr>
                    </a:p>
                  </a:txBody>
                  <a:tcPr marL="91450" marR="91450" marT="34300" marB="34300"/>
                </a:tc>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Grier</a:t>
                      </a:r>
                      <a:endParaRPr sz="1100" u="none" strike="noStrike" cap="none">
                        <a:latin typeface="Roboto"/>
                        <a:ea typeface="Roboto"/>
                        <a:cs typeface="Roboto"/>
                        <a:sym typeface="Roboto"/>
                      </a:endParaRPr>
                    </a:p>
                  </a:txBody>
                  <a:tcPr marL="91450" marR="91450" marT="34300" marB="34300"/>
                </a:tc>
                <a:tc>
                  <a:txBody>
                    <a:bodyPr/>
                    <a:lstStyle/>
                    <a:p>
                      <a:pPr marL="0" marR="0" lvl="0" indent="0" algn="l" rtl="0">
                        <a:lnSpc>
                          <a:spcPct val="100000"/>
                        </a:lnSpc>
                        <a:spcBef>
                          <a:spcPts val="0"/>
                        </a:spcBef>
                        <a:spcAft>
                          <a:spcPts val="0"/>
                        </a:spcAft>
                        <a:buClr>
                          <a:srgbClr val="000000"/>
                        </a:buClr>
                        <a:buSzPts val="300"/>
                        <a:buFont typeface="Arial"/>
                        <a:buNone/>
                      </a:pPr>
                      <a:r>
                        <a:rPr lang="fr-FR" sz="1100" u="none" strike="noStrike" cap="none">
                          <a:latin typeface="Roboto"/>
                          <a:ea typeface="Roboto"/>
                          <a:cs typeface="Roboto"/>
                          <a:sym typeface="Roboto"/>
                        </a:rPr>
                        <a:t>Pam </a:t>
                      </a:r>
                      <a:endParaRPr sz="1100" u="none" strike="noStrike" cap="none">
                        <a:latin typeface="Roboto"/>
                        <a:ea typeface="Roboto"/>
                        <a:cs typeface="Roboto"/>
                        <a:sym typeface="Roboto"/>
                      </a:endParaRPr>
                    </a:p>
                  </a:txBody>
                  <a:tcPr marL="91450" marR="91450" marT="34300" marB="34300"/>
                </a:tc>
                <a:extLst>
                  <a:ext uri="{0D108BD9-81ED-4DB2-BD59-A6C34878D82A}">
                    <a16:rowId xmlns:a16="http://schemas.microsoft.com/office/drawing/2014/main" val="10003"/>
                  </a:ext>
                </a:extLst>
              </a:tr>
            </a:tbl>
          </a:graphicData>
        </a:graphic>
      </p:graphicFrame>
      <p:pic>
        <p:nvPicPr>
          <p:cNvPr id="253" name="Google Shape;253;g2a415273a14_0_28"/>
          <p:cNvPicPr preferRelativeResize="0"/>
          <p:nvPr/>
        </p:nvPicPr>
        <p:blipFill rotWithShape="1">
          <a:blip r:embed="rId3">
            <a:alphaModFix/>
          </a:blip>
          <a:srcRect/>
          <a:stretch/>
        </p:blipFill>
        <p:spPr>
          <a:xfrm>
            <a:off x="4502895" y="2459370"/>
            <a:ext cx="4335076" cy="8010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2a415273a14_0_37"/>
          <p:cNvSpPr txBox="1">
            <a:spLocks noGrp="1"/>
          </p:cNvSpPr>
          <p:nvPr>
            <p:ph type="title"/>
          </p:nvPr>
        </p:nvSpPr>
        <p:spPr>
          <a:xfrm>
            <a:off x="1073700" y="35260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From relational DB to documents</a:t>
            </a:r>
            <a:endParaRPr/>
          </a:p>
        </p:txBody>
      </p:sp>
      <p:sp>
        <p:nvSpPr>
          <p:cNvPr id="259" name="Google Shape;259;g2a415273a14_0_37"/>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1500"/>
              <a:t>In a relational database, data is highly constrained/structured: structure (schema) and content (database) can be stored separately. </a:t>
            </a:r>
            <a:endParaRPr sz="1500"/>
          </a:p>
          <a:p>
            <a:pPr marL="0" lvl="0" indent="0" algn="l" rtl="0">
              <a:spcBef>
                <a:spcPts val="600"/>
              </a:spcBef>
              <a:spcAft>
                <a:spcPts val="0"/>
              </a:spcAft>
              <a:buClr>
                <a:schemeClr val="dk1"/>
              </a:buClr>
              <a:buSzPts val="1100"/>
              <a:buFont typeface="Arial"/>
              <a:buNone/>
            </a:pPr>
            <a:endParaRPr sz="1500"/>
          </a:p>
          <a:p>
            <a:pPr marL="0" lvl="0" indent="0" algn="l" rtl="0">
              <a:spcBef>
                <a:spcPts val="600"/>
              </a:spcBef>
              <a:spcAft>
                <a:spcPts val="0"/>
              </a:spcAft>
              <a:buClr>
                <a:schemeClr val="dk1"/>
              </a:buClr>
              <a:buSzPts val="1100"/>
              <a:buFont typeface="Arial"/>
              <a:buNone/>
            </a:pPr>
            <a:r>
              <a:rPr lang="fr-FR" sz="1500"/>
              <a:t>A JSON (or XML) tree representation is more appropriate for data with a complex and/or flexible structure.</a:t>
            </a:r>
            <a:endParaRPr sz="1500"/>
          </a:p>
          <a:p>
            <a:pPr marL="0" lvl="0" indent="0" algn="l" rtl="0">
              <a:spcBef>
                <a:spcPts val="600"/>
              </a:spcBef>
              <a:spcAft>
                <a:spcPts val="0"/>
              </a:spcAft>
              <a:buNone/>
            </a:pPr>
            <a:endParaRPr sz="1500"/>
          </a:p>
          <a:p>
            <a:pPr marL="0" lvl="0" indent="0" algn="l" rtl="0">
              <a:spcBef>
                <a:spcPts val="600"/>
              </a:spcBef>
              <a:spcAft>
                <a:spcPts val="0"/>
              </a:spcAft>
              <a:buClr>
                <a:schemeClr val="dk1"/>
              </a:buClr>
              <a:buSzPts val="1100"/>
              <a:buFont typeface="Arial"/>
              <a:buNone/>
            </a:pPr>
            <a:r>
              <a:rPr lang="fr-FR" sz="1500"/>
              <a:t>Thanks to the nesting of structures, it is possible to represent data with arbitrary complexity. </a:t>
            </a:r>
            <a:endParaRPr sz="1500"/>
          </a:p>
        </p:txBody>
      </p:sp>
      <p:sp>
        <p:nvSpPr>
          <p:cNvPr id="260" name="Google Shape;260;g2a415273a14_0_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a415273a14_0_52"/>
          <p:cNvSpPr txBox="1">
            <a:spLocks noGrp="1"/>
          </p:cNvSpPr>
          <p:nvPr>
            <p:ph type="title"/>
          </p:nvPr>
        </p:nvSpPr>
        <p:spPr>
          <a:xfrm>
            <a:off x="1073700" y="3278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From relational DB to documents</a:t>
            </a:r>
            <a:endParaRPr/>
          </a:p>
        </p:txBody>
      </p:sp>
      <p:sp>
        <p:nvSpPr>
          <p:cNvPr id="266" name="Google Shape;266;g2a415273a14_0_52"/>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267" name="Google Shape;267;g2a415273a14_0_5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17</a:t>
            </a:fld>
            <a:endParaRPr/>
          </a:p>
        </p:txBody>
      </p:sp>
      <p:pic>
        <p:nvPicPr>
          <p:cNvPr id="268" name="Google Shape;268;g2a415273a14_0_52" descr="C:\Users\Fitec\Desktop\Capture.PNG"/>
          <p:cNvPicPr preferRelativeResize="0"/>
          <p:nvPr/>
        </p:nvPicPr>
        <p:blipFill rotWithShape="1">
          <a:blip r:embed="rId3">
            <a:alphaModFix/>
          </a:blip>
          <a:srcRect/>
          <a:stretch/>
        </p:blipFill>
        <p:spPr>
          <a:xfrm>
            <a:off x="707550" y="1349925"/>
            <a:ext cx="4680649" cy="3123300"/>
          </a:xfrm>
          <a:prstGeom prst="rect">
            <a:avLst/>
          </a:prstGeom>
          <a:noFill/>
          <a:ln>
            <a:noFill/>
          </a:ln>
          <a:effectLst>
            <a:outerShdw blurRad="57150" dist="19050" dir="5400000" algn="bl" rotWithShape="0">
              <a:srgbClr val="000000">
                <a:alpha val="50000"/>
              </a:srgbClr>
            </a:outerShdw>
          </a:effectLst>
        </p:spPr>
      </p:pic>
      <p:pic>
        <p:nvPicPr>
          <p:cNvPr id="269" name="Google Shape;269;g2a415273a14_0_52"/>
          <p:cNvPicPr preferRelativeResize="0"/>
          <p:nvPr/>
        </p:nvPicPr>
        <p:blipFill rotWithShape="1">
          <a:blip r:embed="rId4">
            <a:alphaModFix/>
          </a:blip>
          <a:srcRect/>
          <a:stretch/>
        </p:blipFill>
        <p:spPr>
          <a:xfrm>
            <a:off x="6297243" y="1880514"/>
            <a:ext cx="2808225" cy="20621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2a415273a14_0_76"/>
          <p:cNvSpPr txBox="1">
            <a:spLocks noGrp="1"/>
          </p:cNvSpPr>
          <p:nvPr>
            <p:ph type="title"/>
          </p:nvPr>
        </p:nvSpPr>
        <p:spPr>
          <a:xfrm>
            <a:off x="1073700" y="29615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75" name="Google Shape;275;g2a415273a14_0_7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276" name="Google Shape;276;g2a415273a14_0_7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18</a:t>
            </a:fld>
            <a:endParaRPr/>
          </a:p>
        </p:txBody>
      </p:sp>
      <p:pic>
        <p:nvPicPr>
          <p:cNvPr id="277" name="Google Shape;277;g2a415273a14_0_76"/>
          <p:cNvPicPr preferRelativeResize="0"/>
          <p:nvPr/>
        </p:nvPicPr>
        <p:blipFill rotWithShape="1">
          <a:blip r:embed="rId3">
            <a:alphaModFix/>
          </a:blip>
          <a:srcRect/>
          <a:stretch/>
        </p:blipFill>
        <p:spPr>
          <a:xfrm>
            <a:off x="2873075" y="1233725"/>
            <a:ext cx="3814825" cy="3220525"/>
          </a:xfrm>
          <a:prstGeom prst="rect">
            <a:avLst/>
          </a:prstGeom>
          <a:noFill/>
          <a:ln>
            <a:noFill/>
          </a:ln>
          <a:effectLst>
            <a:outerShdw blurRad="292100" dist="139700" dir="2700000" algn="tl" rotWithShape="0">
              <a:srgbClr val="333333">
                <a:alpha val="6353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a415273a14_0_6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Drawbacks</a:t>
            </a:r>
            <a:endParaRPr/>
          </a:p>
        </p:txBody>
      </p:sp>
      <p:sp>
        <p:nvSpPr>
          <p:cNvPr id="283" name="Google Shape;283;g2a415273a14_0_60"/>
          <p:cNvSpPr txBox="1">
            <a:spLocks noGrp="1"/>
          </p:cNvSpPr>
          <p:nvPr>
            <p:ph type="body" idx="1"/>
          </p:nvPr>
        </p:nvSpPr>
        <p:spPr>
          <a:xfrm>
            <a:off x="167550" y="1247400"/>
            <a:ext cx="4588200" cy="315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1400" b="1"/>
              <a:t>Privileged access path</a:t>
            </a:r>
            <a:r>
              <a:rPr lang="fr-FR" sz="1400"/>
              <a:t>: Films appear near the root of documents, artists are buried in the depths; access to films is therefore privileged.</a:t>
            </a:r>
            <a:endParaRPr sz="1400"/>
          </a:p>
          <a:p>
            <a:pPr marL="0" lvl="0" indent="0" algn="l" rtl="0">
              <a:spcBef>
                <a:spcPts val="600"/>
              </a:spcBef>
              <a:spcAft>
                <a:spcPts val="0"/>
              </a:spcAft>
              <a:buClr>
                <a:schemeClr val="dk1"/>
              </a:buClr>
              <a:buSzPts val="1100"/>
              <a:buFont typeface="Arial"/>
              <a:buNone/>
            </a:pPr>
            <a:r>
              <a:rPr lang="fr-FR" sz="1400"/>
              <a:t>Preferring an access path is good for some applications, bad for others. </a:t>
            </a: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Clr>
                <a:schemeClr val="dk1"/>
              </a:buClr>
              <a:buSzPts val="1100"/>
              <a:buFont typeface="Arial"/>
              <a:buNone/>
            </a:pPr>
            <a:r>
              <a:rPr lang="fr-FR" sz="1400" b="1"/>
              <a:t>Redundancy</a:t>
            </a:r>
            <a:r>
              <a:rPr lang="fr-FR" sz="1400"/>
              <a:t>: The same information has to be represented several times, which is quite unfortunate (Quentin Tarantino is represented twice).</a:t>
            </a:r>
            <a:endParaRPr sz="1400"/>
          </a:p>
          <a:p>
            <a:pPr marL="0" lvl="0" indent="0" algn="l" rtl="0">
              <a:spcBef>
                <a:spcPts val="600"/>
              </a:spcBef>
              <a:spcAft>
                <a:spcPts val="0"/>
              </a:spcAft>
              <a:buClr>
                <a:schemeClr val="dk1"/>
              </a:buClr>
              <a:buSzPts val="1100"/>
              <a:buFont typeface="Arial"/>
              <a:buNone/>
            </a:pPr>
            <a:r>
              <a:rPr lang="fr-FR" sz="1400"/>
              <a:t>Redundancy leads to inconsistencies.</a:t>
            </a:r>
            <a:endParaRPr sz="1400"/>
          </a:p>
          <a:p>
            <a:pPr marL="0" lvl="0" indent="0" algn="l" rtl="0">
              <a:spcBef>
                <a:spcPts val="600"/>
              </a:spcBef>
              <a:spcAft>
                <a:spcPts val="0"/>
              </a:spcAft>
              <a:buNone/>
            </a:pPr>
            <a:endParaRPr sz="1400"/>
          </a:p>
        </p:txBody>
      </p:sp>
      <p:sp>
        <p:nvSpPr>
          <p:cNvPr id="284" name="Google Shape;284;g2a415273a14_0_6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19</a:t>
            </a:fld>
            <a:endParaRPr/>
          </a:p>
        </p:txBody>
      </p:sp>
      <p:pic>
        <p:nvPicPr>
          <p:cNvPr id="285" name="Google Shape;285;g2a415273a14_0_60"/>
          <p:cNvPicPr preferRelativeResize="0"/>
          <p:nvPr/>
        </p:nvPicPr>
        <p:blipFill rotWithShape="1">
          <a:blip r:embed="rId3">
            <a:alphaModFix/>
          </a:blip>
          <a:srcRect/>
          <a:stretch/>
        </p:blipFill>
        <p:spPr>
          <a:xfrm>
            <a:off x="4601625" y="1500876"/>
            <a:ext cx="4588352" cy="245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sz="2800" i="0">
                <a:solidFill>
                  <a:schemeClr val="accent2"/>
                </a:solidFill>
                <a:latin typeface="Roboto"/>
                <a:ea typeface="Roboto"/>
                <a:cs typeface="Roboto"/>
                <a:sym typeface="Roboto"/>
              </a:rPr>
              <a:t>Course Objectives:</a:t>
            </a:r>
            <a:endParaRPr sz="2800">
              <a:solidFill>
                <a:schemeClr val="accent2"/>
              </a:solidFill>
              <a:latin typeface="Roboto"/>
              <a:ea typeface="Roboto"/>
              <a:cs typeface="Roboto"/>
              <a:sym typeface="Roboto"/>
            </a:endParaRPr>
          </a:p>
        </p:txBody>
      </p:sp>
      <p:sp>
        <p:nvSpPr>
          <p:cNvPr id="154" name="Google Shape;154;p24"/>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fr-FR" i="0">
                <a:solidFill>
                  <a:schemeClr val="dk1"/>
                </a:solidFill>
              </a:rPr>
              <a:t>Understand the different types of databases.</a:t>
            </a:r>
            <a:endParaRPr/>
          </a:p>
          <a:p>
            <a:pPr marL="457200" lvl="0" indent="-355600" algn="l" rtl="0">
              <a:lnSpc>
                <a:spcPct val="100000"/>
              </a:lnSpc>
              <a:spcBef>
                <a:spcPts val="600"/>
              </a:spcBef>
              <a:spcAft>
                <a:spcPts val="0"/>
              </a:spcAft>
              <a:buSzPts val="2000"/>
              <a:buChar char="•"/>
            </a:pPr>
            <a:r>
              <a:rPr lang="fr-FR" i="0">
                <a:solidFill>
                  <a:schemeClr val="dk1"/>
                </a:solidFill>
              </a:rPr>
              <a:t>Explore Elasticsearch in detail as a search and analytics engine.</a:t>
            </a:r>
            <a:endParaRPr/>
          </a:p>
          <a:p>
            <a:pPr marL="457200" lvl="0" indent="-355600" algn="l" rtl="0">
              <a:lnSpc>
                <a:spcPct val="100000"/>
              </a:lnSpc>
              <a:spcBef>
                <a:spcPts val="600"/>
              </a:spcBef>
              <a:spcAft>
                <a:spcPts val="0"/>
              </a:spcAft>
              <a:buSzPts val="2000"/>
              <a:buChar char="•"/>
            </a:pPr>
            <a:r>
              <a:rPr lang="fr-FR" i="0">
                <a:solidFill>
                  <a:schemeClr val="dk1"/>
                </a:solidFill>
              </a:rPr>
              <a:t>Know when and how to use Elasticsearch in various applications.</a:t>
            </a:r>
            <a:endParaRPr/>
          </a:p>
          <a:p>
            <a:pPr marL="457200" lvl="0" indent="-355600" algn="l" rtl="0">
              <a:lnSpc>
                <a:spcPct val="100000"/>
              </a:lnSpc>
              <a:spcBef>
                <a:spcPts val="600"/>
              </a:spcBef>
              <a:spcAft>
                <a:spcPts val="0"/>
              </a:spcAft>
              <a:buSzPts val="2000"/>
              <a:buChar char="•"/>
            </a:pPr>
            <a:r>
              <a:rPr lang="fr-FR"/>
              <a:t>Visualize data with Kibana</a:t>
            </a:r>
            <a:endParaRPr/>
          </a:p>
        </p:txBody>
      </p:sp>
      <p:sp>
        <p:nvSpPr>
          <p:cNvPr id="155" name="Google Shape;155;p24"/>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a415273a14_0_6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Combine documents</a:t>
            </a:r>
            <a:endParaRPr/>
          </a:p>
        </p:txBody>
      </p:sp>
      <p:sp>
        <p:nvSpPr>
          <p:cNvPr id="291" name="Google Shape;291;g2a415273a14_0_6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292" name="Google Shape;292;g2a415273a14_0_6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20</a:t>
            </a:fld>
            <a:endParaRPr/>
          </a:p>
        </p:txBody>
      </p:sp>
      <p:pic>
        <p:nvPicPr>
          <p:cNvPr id="293" name="Google Shape;293;g2a415273a14_0_68"/>
          <p:cNvPicPr preferRelativeResize="0"/>
          <p:nvPr/>
        </p:nvPicPr>
        <p:blipFill rotWithShape="1">
          <a:blip r:embed="rId3">
            <a:alphaModFix/>
          </a:blip>
          <a:srcRect/>
          <a:stretch/>
        </p:blipFill>
        <p:spPr>
          <a:xfrm>
            <a:off x="2891896" y="1624030"/>
            <a:ext cx="3618450" cy="1277550"/>
          </a:xfrm>
          <a:prstGeom prst="rect">
            <a:avLst/>
          </a:prstGeom>
          <a:noFill/>
          <a:ln>
            <a:noFill/>
          </a:ln>
          <a:effectLst>
            <a:outerShdw blurRad="292100" dist="139700" dir="2700000" algn="tl" rotWithShape="0">
              <a:srgbClr val="333333">
                <a:alpha val="63530"/>
              </a:srgbClr>
            </a:outerShdw>
          </a:effectLst>
        </p:spPr>
      </p:pic>
      <p:pic>
        <p:nvPicPr>
          <p:cNvPr id="294" name="Google Shape;294;g2a415273a14_0_68"/>
          <p:cNvPicPr preferRelativeResize="0"/>
          <p:nvPr/>
        </p:nvPicPr>
        <p:blipFill rotWithShape="1">
          <a:blip r:embed="rId4">
            <a:alphaModFix/>
          </a:blip>
          <a:srcRect/>
          <a:stretch/>
        </p:blipFill>
        <p:spPr>
          <a:xfrm>
            <a:off x="2429596" y="3175682"/>
            <a:ext cx="4954500" cy="847800"/>
          </a:xfrm>
          <a:prstGeom prst="rect">
            <a:avLst/>
          </a:prstGeom>
          <a:noFill/>
          <a:ln>
            <a:noFill/>
          </a:ln>
          <a:effectLst>
            <a:outerShdw blurRad="292100" dist="139700" dir="2700000" algn="tl" rotWithShape="0">
              <a:srgbClr val="333333">
                <a:alpha val="6353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a415273a14_0_83"/>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00" name="Google Shape;300;g2a415273a14_0_83"/>
          <p:cNvSpPr txBox="1">
            <a:spLocks noGrp="1"/>
          </p:cNvSpPr>
          <p:nvPr>
            <p:ph type="body" idx="1"/>
          </p:nvPr>
        </p:nvSpPr>
        <p:spPr>
          <a:xfrm>
            <a:off x="1047750" y="1349925"/>
            <a:ext cx="6996600" cy="316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1200"/>
              <a:t>If the data in a relational database can be represented by a text document, the following questions must always be asked: </a:t>
            </a:r>
            <a:endParaRPr sz="1200"/>
          </a:p>
          <a:p>
            <a:pPr marL="0" lvl="0" indent="0" algn="l" rtl="0">
              <a:spcBef>
                <a:spcPts val="600"/>
              </a:spcBef>
              <a:spcAft>
                <a:spcPts val="0"/>
              </a:spcAft>
              <a:buClr>
                <a:schemeClr val="dk1"/>
              </a:buClr>
              <a:buSzPts val="1100"/>
              <a:buFont typeface="Arial"/>
              <a:buNone/>
            </a:pPr>
            <a:endParaRPr sz="1200"/>
          </a:p>
          <a:p>
            <a:pPr marL="457200" lvl="0" indent="-304800" algn="l" rtl="0">
              <a:spcBef>
                <a:spcPts val="600"/>
              </a:spcBef>
              <a:spcAft>
                <a:spcPts val="0"/>
              </a:spcAft>
              <a:buSzPts val="1200"/>
              <a:buChar char="➔"/>
            </a:pPr>
            <a:r>
              <a:rPr lang="fr-FR" sz="1200"/>
              <a:t>Does it represent a regular structure (e.g. a table)? If so, it's not necessary to integrate structure and content. You can create the structure, then integrate the content (DBMS).</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fr-FR" sz="1200"/>
              <a:t>Do I need to include references to identifiable entities?  Document templates are not suitable for content with a high density of references to entities.</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fr-FR" sz="1200"/>
              <a:t>Is the structure of a document fixed and predictable? </a:t>
            </a:r>
            <a:endParaRPr sz="1200"/>
          </a:p>
          <a:p>
            <a:pPr marL="457200" lvl="0" indent="0" algn="l" rtl="0">
              <a:spcBef>
                <a:spcPts val="600"/>
              </a:spcBef>
              <a:spcAft>
                <a:spcPts val="0"/>
              </a:spcAft>
              <a:buNone/>
            </a:pPr>
            <a:endParaRPr sz="1200"/>
          </a:p>
          <a:p>
            <a:pPr marL="0" lvl="0" indent="0" algn="l" rtl="0">
              <a:spcBef>
                <a:spcPts val="600"/>
              </a:spcBef>
              <a:spcAft>
                <a:spcPts val="0"/>
              </a:spcAft>
              <a:buClr>
                <a:schemeClr val="dk1"/>
              </a:buClr>
              <a:buSzPts val="1100"/>
              <a:buFont typeface="Arial"/>
              <a:buNone/>
            </a:pPr>
            <a:r>
              <a:rPr lang="fr-FR" sz="1200"/>
              <a:t>Counter-example: the written report</a:t>
            </a:r>
            <a:endParaRPr sz="1200"/>
          </a:p>
          <a:p>
            <a:pPr marL="0" lvl="0" indent="0" algn="l" rtl="0">
              <a:spcBef>
                <a:spcPts val="600"/>
              </a:spcBef>
              <a:spcAft>
                <a:spcPts val="0"/>
              </a:spcAft>
              <a:buNone/>
            </a:pPr>
            <a:endParaRPr sz="1200"/>
          </a:p>
        </p:txBody>
      </p:sp>
      <p:sp>
        <p:nvSpPr>
          <p:cNvPr id="301" name="Google Shape;301;g2a415273a14_0_8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4"/>
          <p:cNvSpPr txBox="1">
            <a:spLocks noGrp="1"/>
          </p:cNvSpPr>
          <p:nvPr>
            <p:ph type="title"/>
          </p:nvPr>
        </p:nvSpPr>
        <p:spPr>
          <a:xfrm>
            <a:off x="1073700" y="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Advantages and drawbacks</a:t>
            </a:r>
            <a:endParaRPr/>
          </a:p>
        </p:txBody>
      </p:sp>
      <p:sp>
        <p:nvSpPr>
          <p:cNvPr id="307" name="Google Shape;307;p34"/>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22</a:t>
            </a:fld>
            <a:endParaRPr/>
          </a:p>
        </p:txBody>
      </p:sp>
      <p:graphicFrame>
        <p:nvGraphicFramePr>
          <p:cNvPr id="308" name="Google Shape;308;p34"/>
          <p:cNvGraphicFramePr/>
          <p:nvPr/>
        </p:nvGraphicFramePr>
        <p:xfrm>
          <a:off x="328932" y="938228"/>
          <a:ext cx="3000000" cy="3000000"/>
        </p:xfrm>
        <a:graphic>
          <a:graphicData uri="http://schemas.openxmlformats.org/drawingml/2006/table">
            <a:tbl>
              <a:tblPr firstRow="1" bandRow="1">
                <a:noFill/>
                <a:tableStyleId>{95392967-51A6-4235-B5FE-F215EC4B7A6A}</a:tableStyleId>
              </a:tblPr>
              <a:tblGrid>
                <a:gridCol w="2907350">
                  <a:extLst>
                    <a:ext uri="{9D8B030D-6E8A-4147-A177-3AD203B41FA5}">
                      <a16:colId xmlns:a16="http://schemas.microsoft.com/office/drawing/2014/main" val="20000"/>
                    </a:ext>
                  </a:extLst>
                </a:gridCol>
                <a:gridCol w="2907350">
                  <a:extLst>
                    <a:ext uri="{9D8B030D-6E8A-4147-A177-3AD203B41FA5}">
                      <a16:colId xmlns:a16="http://schemas.microsoft.com/office/drawing/2014/main" val="20001"/>
                    </a:ext>
                  </a:extLst>
                </a:gridCol>
                <a:gridCol w="2907350">
                  <a:extLst>
                    <a:ext uri="{9D8B030D-6E8A-4147-A177-3AD203B41FA5}">
                      <a16:colId xmlns:a16="http://schemas.microsoft.com/office/drawing/2014/main" val="20002"/>
                    </a:ext>
                  </a:extLst>
                </a:gridCol>
              </a:tblGrid>
              <a:tr h="369625">
                <a:tc>
                  <a:txBody>
                    <a:bodyPr/>
                    <a:lstStyle/>
                    <a:p>
                      <a:pPr marL="0" marR="0" lvl="0" indent="0" algn="l" rtl="0">
                        <a:lnSpc>
                          <a:spcPct val="100000"/>
                        </a:lnSpc>
                        <a:spcBef>
                          <a:spcPts val="0"/>
                        </a:spcBef>
                        <a:spcAft>
                          <a:spcPts val="0"/>
                        </a:spcAft>
                        <a:buNone/>
                      </a:pP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FR" sz="1200" u="none" strike="noStrike" cap="none"/>
                        <a:t>Advantages</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FR" sz="1200" u="none" strike="noStrike" cap="none"/>
                        <a:t>Drawbacks</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342950">
                <a:tc>
                  <a:txBody>
                    <a:bodyPr/>
                    <a:lstStyle/>
                    <a:p>
                      <a:pPr marL="0" marR="0" lvl="0" indent="0" algn="ctr" rtl="0">
                        <a:lnSpc>
                          <a:spcPct val="100000"/>
                        </a:lnSpc>
                        <a:spcBef>
                          <a:spcPts val="0"/>
                        </a:spcBef>
                        <a:spcAft>
                          <a:spcPts val="0"/>
                        </a:spcAft>
                        <a:buNone/>
                      </a:pPr>
                      <a:r>
                        <a:rPr lang="fr-FR" sz="1200" u="none" strike="noStrike" cap="none"/>
                        <a:t>Relational Databases</a:t>
                      </a:r>
                      <a:endParaRPr sz="1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FR" sz="1200" b="0" u="none" strike="noStrike" cap="none">
                          <a:solidFill>
                            <a:schemeClr val="dk1"/>
                          </a:solidFill>
                        </a:rPr>
                        <a:t>- Data consistency: Ensures that data is accurate and reliable.</a:t>
                      </a:r>
                      <a:endParaRPr/>
                    </a:p>
                    <a:p>
                      <a:pPr marL="0" marR="0" lvl="0" indent="0" algn="l" rtl="0">
                        <a:lnSpc>
                          <a:spcPct val="100000"/>
                        </a:lnSpc>
                        <a:spcBef>
                          <a:spcPts val="0"/>
                        </a:spcBef>
                        <a:spcAft>
                          <a:spcPts val="0"/>
                        </a:spcAft>
                        <a:buNone/>
                      </a:pPr>
                      <a:r>
                        <a:rPr lang="fr-FR" sz="1200" b="0" u="none" strike="noStrike" cap="none">
                          <a:solidFill>
                            <a:schemeClr val="dk1"/>
                          </a:solidFill>
                        </a:rPr>
                        <a:t>- Structured querying: Supports SQL for powerful and flexible queries.</a:t>
                      </a:r>
                      <a:endParaRPr/>
                    </a:p>
                    <a:p>
                      <a:pPr marL="0" marR="0" lvl="0" indent="0" algn="l" rtl="0">
                        <a:lnSpc>
                          <a:spcPct val="100000"/>
                        </a:lnSpc>
                        <a:spcBef>
                          <a:spcPts val="0"/>
                        </a:spcBef>
                        <a:spcAft>
                          <a:spcPts val="0"/>
                        </a:spcAft>
                        <a:buNone/>
                      </a:pPr>
                      <a:r>
                        <a:rPr lang="fr-FR" sz="1200" b="0" u="none" strike="noStrike" cap="none">
                          <a:solidFill>
                            <a:schemeClr val="dk1"/>
                          </a:solidFill>
                        </a:rPr>
                        <a:t>- Established standards: Well-defined standards and best practices.</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FR" sz="1200" b="0" u="none" strike="noStrike" cap="none">
                          <a:solidFill>
                            <a:schemeClr val="dk1"/>
                          </a:solidFill>
                        </a:rPr>
                        <a:t>- Limitations in handling unstructured or semi-structured data: Challenges with data types like JSON or XML.</a:t>
                      </a:r>
                      <a:endParaRPr/>
                    </a:p>
                    <a:p>
                      <a:pPr marL="0" marR="0" lvl="0" indent="0" algn="l" rtl="0">
                        <a:lnSpc>
                          <a:spcPct val="100000"/>
                        </a:lnSpc>
                        <a:spcBef>
                          <a:spcPts val="0"/>
                        </a:spcBef>
                        <a:spcAft>
                          <a:spcPts val="0"/>
                        </a:spcAft>
                        <a:buNone/>
                      </a:pPr>
                      <a:r>
                        <a:rPr lang="fr-FR" sz="1200" b="0" u="none" strike="noStrike" cap="none">
                          <a:solidFill>
                            <a:schemeClr val="dk1"/>
                          </a:solidFill>
                        </a:rPr>
                        <a:t>- Complex schemas: Schemas can be rigid and require changes for new data.</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9625">
                <a:tc>
                  <a:txBody>
                    <a:bodyPr/>
                    <a:lstStyle/>
                    <a:p>
                      <a:pPr marL="0" marR="0" lvl="0" indent="0" algn="ctr" rtl="0">
                        <a:lnSpc>
                          <a:spcPct val="100000"/>
                        </a:lnSpc>
                        <a:spcBef>
                          <a:spcPts val="0"/>
                        </a:spcBef>
                        <a:spcAft>
                          <a:spcPts val="0"/>
                        </a:spcAft>
                        <a:buNone/>
                      </a:pPr>
                      <a:r>
                        <a:rPr lang="fr-FR" sz="1200" u="none" strike="noStrike" cap="none"/>
                        <a:t>NoSqlDatabase</a:t>
                      </a:r>
                      <a:endParaRPr sz="1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FR" sz="1200" b="0" u="none" strike="noStrike" cap="none">
                          <a:solidFill>
                            <a:schemeClr val="dk1"/>
                          </a:solidFill>
                        </a:rPr>
                        <a:t>- Scalability: Easily scales horizontally to handle large datasets and high traffic.</a:t>
                      </a:r>
                      <a:endParaRPr/>
                    </a:p>
                    <a:p>
                      <a:pPr marL="0" marR="0" lvl="0" indent="0" algn="l" rtl="0">
                        <a:lnSpc>
                          <a:spcPct val="100000"/>
                        </a:lnSpc>
                        <a:spcBef>
                          <a:spcPts val="0"/>
                        </a:spcBef>
                        <a:spcAft>
                          <a:spcPts val="0"/>
                        </a:spcAft>
                        <a:buNone/>
                      </a:pPr>
                      <a:r>
                        <a:rPr lang="fr-FR" sz="1200" b="0" u="none" strike="noStrike" cap="none">
                          <a:solidFill>
                            <a:schemeClr val="dk1"/>
                          </a:solidFill>
                        </a:rPr>
                        <a:t>- Schema flexibility: Accommodates dynamic and evolving data structures.</a:t>
                      </a:r>
                      <a:endParaRPr/>
                    </a:p>
                    <a:p>
                      <a:pPr marL="0" marR="0" lvl="0" indent="0" algn="l" rtl="0">
                        <a:lnSpc>
                          <a:spcPct val="100000"/>
                        </a:lnSpc>
                        <a:spcBef>
                          <a:spcPts val="0"/>
                        </a:spcBef>
                        <a:spcAft>
                          <a:spcPts val="0"/>
                        </a:spcAft>
                        <a:buNone/>
                      </a:pPr>
                      <a:r>
                        <a:rPr lang="fr-FR" sz="1200" b="0" u="none" strike="noStrike" cap="none">
                          <a:solidFill>
                            <a:schemeClr val="dk1"/>
                          </a:solidFill>
                        </a:rPr>
                        <a:t>- Performance in specific use cases: Can excel in scenarios like real-time data or high write loads.</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FR" sz="1200" b="0" u="none" strike="noStrike" cap="none">
                          <a:solidFill>
                            <a:schemeClr val="dk1"/>
                          </a:solidFill>
                        </a:rPr>
                        <a:t>- Potential data inconsistency: Less rigid schema enforcement may lead to data integrity challenges.</a:t>
                      </a:r>
                      <a:endParaRPr/>
                    </a:p>
                    <a:p>
                      <a:pPr marL="0" marR="0" lvl="0" indent="0" algn="l" rtl="0">
                        <a:lnSpc>
                          <a:spcPct val="100000"/>
                        </a:lnSpc>
                        <a:spcBef>
                          <a:spcPts val="0"/>
                        </a:spcBef>
                        <a:spcAft>
                          <a:spcPts val="0"/>
                        </a:spcAft>
                        <a:buNone/>
                      </a:pPr>
                      <a:r>
                        <a:rPr lang="fr-FR" sz="1200" b="0" u="none" strike="noStrike" cap="none">
                          <a:solidFill>
                            <a:schemeClr val="dk1"/>
                          </a:solidFill>
                        </a:rPr>
                        <a:t>- Absence of standardized query languages: NoSQL databases often lack a universally accepted query language, making it harder to transition between systems.</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5"/>
          <p:cNvSpPr txBox="1">
            <a:spLocks noGrp="1"/>
          </p:cNvSpPr>
          <p:nvPr>
            <p:ph type="title"/>
          </p:nvPr>
        </p:nvSpPr>
        <p:spPr>
          <a:xfrm>
            <a:off x="1073700" y="145928"/>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How to choose the correct database ?</a:t>
            </a:r>
            <a:endParaRPr/>
          </a:p>
        </p:txBody>
      </p:sp>
      <p:sp>
        <p:nvSpPr>
          <p:cNvPr id="314" name="Google Shape;314;p35"/>
          <p:cNvSpPr txBox="1">
            <a:spLocks noGrp="1"/>
          </p:cNvSpPr>
          <p:nvPr>
            <p:ph type="body" idx="1"/>
          </p:nvPr>
        </p:nvSpPr>
        <p:spPr>
          <a:xfrm>
            <a:off x="832380" y="3348452"/>
            <a:ext cx="7868822" cy="1922100"/>
          </a:xfrm>
          <a:prstGeom prst="rect">
            <a:avLst/>
          </a:prstGeom>
          <a:noFill/>
          <a:ln>
            <a:noFill/>
          </a:ln>
        </p:spPr>
        <p:txBody>
          <a:bodyPr spcFirstLastPara="1" wrap="square" lIns="91425" tIns="91425" rIns="91425" bIns="91425" anchor="t" anchorCtr="0">
            <a:noAutofit/>
          </a:bodyPr>
          <a:lstStyle/>
          <a:p>
            <a:pPr marL="101600" lvl="0" indent="0" algn="ctr" rtl="0">
              <a:lnSpc>
                <a:spcPct val="100000"/>
              </a:lnSpc>
              <a:spcBef>
                <a:spcPts val="600"/>
              </a:spcBef>
              <a:spcAft>
                <a:spcPts val="0"/>
              </a:spcAft>
              <a:buSzPts val="2000"/>
              <a:buNone/>
            </a:pPr>
            <a:endParaRPr sz="2000" b="1" i="0">
              <a:solidFill>
                <a:schemeClr val="dk1"/>
              </a:solidFill>
              <a:latin typeface="Roboto"/>
              <a:ea typeface="Roboto"/>
              <a:cs typeface="Roboto"/>
              <a:sym typeface="Roboto"/>
            </a:endParaRPr>
          </a:p>
          <a:p>
            <a:pPr marL="101600" lvl="0" indent="0" algn="ctr" rtl="0">
              <a:lnSpc>
                <a:spcPct val="100000"/>
              </a:lnSpc>
              <a:spcBef>
                <a:spcPts val="600"/>
              </a:spcBef>
              <a:spcAft>
                <a:spcPts val="0"/>
              </a:spcAft>
              <a:buSzPts val="2000"/>
              <a:buNone/>
            </a:pPr>
            <a:r>
              <a:rPr lang="fr-FR" sz="2000" b="1">
                <a:solidFill>
                  <a:schemeClr val="dk1"/>
                </a:solidFill>
                <a:latin typeface="Roboto"/>
                <a:ea typeface="Roboto"/>
                <a:cs typeface="Roboto"/>
                <a:sym typeface="Roboto"/>
              </a:rPr>
              <a:t>T</a:t>
            </a:r>
            <a:r>
              <a:rPr lang="fr-FR" sz="2000" b="1" i="0">
                <a:solidFill>
                  <a:schemeClr val="dk1"/>
                </a:solidFill>
                <a:latin typeface="Roboto"/>
                <a:ea typeface="Roboto"/>
                <a:cs typeface="Roboto"/>
                <a:sym typeface="Roboto"/>
              </a:rPr>
              <a:t>he decision should align with the specific needs of your project.</a:t>
            </a:r>
            <a:endParaRPr/>
          </a:p>
          <a:p>
            <a:pPr marL="457200" lvl="0" indent="-228600" algn="ctr" rtl="0">
              <a:lnSpc>
                <a:spcPct val="100000"/>
              </a:lnSpc>
              <a:spcBef>
                <a:spcPts val="600"/>
              </a:spcBef>
              <a:spcAft>
                <a:spcPts val="0"/>
              </a:spcAft>
              <a:buSzPts val="2000"/>
              <a:buNone/>
            </a:pPr>
            <a:endParaRPr sz="2000" b="1">
              <a:solidFill>
                <a:schemeClr val="dk1"/>
              </a:solidFill>
              <a:latin typeface="Roboto"/>
              <a:ea typeface="Roboto"/>
              <a:cs typeface="Roboto"/>
              <a:sym typeface="Roboto"/>
            </a:endParaRPr>
          </a:p>
          <a:p>
            <a:pPr marL="457200" lvl="0" indent="-228600" algn="ctr" rtl="0">
              <a:lnSpc>
                <a:spcPct val="100000"/>
              </a:lnSpc>
              <a:spcBef>
                <a:spcPts val="600"/>
              </a:spcBef>
              <a:spcAft>
                <a:spcPts val="0"/>
              </a:spcAft>
              <a:buSzPts val="2000"/>
              <a:buNone/>
            </a:pPr>
            <a:endParaRPr b="1"/>
          </a:p>
        </p:txBody>
      </p:sp>
      <p:sp>
        <p:nvSpPr>
          <p:cNvPr id="315" name="Google Shape;315;p35"/>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23</a:t>
            </a:fld>
            <a:endParaRPr/>
          </a:p>
        </p:txBody>
      </p:sp>
      <p:pic>
        <p:nvPicPr>
          <p:cNvPr id="316" name="Google Shape;316;p35" descr="Top 15 most popular databases for web applications in 2023 | by chris evans  | Javarevisited | Medium"/>
          <p:cNvPicPr preferRelativeResize="0"/>
          <p:nvPr/>
        </p:nvPicPr>
        <p:blipFill rotWithShape="1">
          <a:blip r:embed="rId3">
            <a:alphaModFix/>
          </a:blip>
          <a:srcRect t="26695" r="-283"/>
          <a:stretch/>
        </p:blipFill>
        <p:spPr>
          <a:xfrm>
            <a:off x="1304210" y="962467"/>
            <a:ext cx="6925162" cy="28487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txBox="1">
            <a:spLocks noGrp="1"/>
          </p:cNvSpPr>
          <p:nvPr>
            <p:ph type="ctrTitle"/>
          </p:nvPr>
        </p:nvSpPr>
        <p:spPr>
          <a:xfrm>
            <a:off x="2847975" y="3363425"/>
            <a:ext cx="5610300"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fr-FR"/>
              <a:t>Focus on ElasticSearch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a712e30d00_0_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Lucene</a:t>
            </a:r>
            <a:endParaRPr/>
          </a:p>
        </p:txBody>
      </p:sp>
      <p:sp>
        <p:nvSpPr>
          <p:cNvPr id="327" name="Google Shape;327;g2a712e30d00_0_0"/>
          <p:cNvSpPr txBox="1">
            <a:spLocks noGrp="1"/>
          </p:cNvSpPr>
          <p:nvPr>
            <p:ph type="body" idx="1"/>
          </p:nvPr>
        </p:nvSpPr>
        <p:spPr>
          <a:xfrm>
            <a:off x="1075850" y="1540175"/>
            <a:ext cx="6996600" cy="2686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sz="1400">
                <a:latin typeface="Roboto"/>
                <a:ea typeface="Roboto"/>
                <a:cs typeface="Roboto"/>
                <a:sym typeface="Roboto"/>
              </a:rPr>
              <a:t>The most widely used open indexing and search engine</a:t>
            </a:r>
            <a:endParaRPr sz="1400">
              <a:latin typeface="Roboto"/>
              <a:ea typeface="Roboto"/>
              <a:cs typeface="Roboto"/>
              <a:sym typeface="Roboto"/>
            </a:endParaRPr>
          </a:p>
          <a:p>
            <a:pPr marL="457200" lvl="0" indent="0" algn="l" rtl="0">
              <a:spcBef>
                <a:spcPts val="600"/>
              </a:spcBef>
              <a:spcAft>
                <a:spcPts val="0"/>
              </a:spcAft>
              <a:buNone/>
            </a:pPr>
            <a:endParaRPr sz="1400">
              <a:latin typeface="Roboto"/>
              <a:ea typeface="Roboto"/>
              <a:cs typeface="Roboto"/>
              <a:sym typeface="Roboto"/>
            </a:endParaRPr>
          </a:p>
          <a:p>
            <a:pPr marL="0" lvl="0" indent="0" algn="l" rtl="0">
              <a:spcBef>
                <a:spcPts val="600"/>
              </a:spcBef>
              <a:spcAft>
                <a:spcPts val="0"/>
              </a:spcAft>
              <a:buNone/>
            </a:pPr>
            <a:r>
              <a:rPr lang="fr-FR" sz="1400">
                <a:latin typeface="Roboto"/>
                <a:ea typeface="Roboto"/>
                <a:cs typeface="Roboto"/>
                <a:sym typeface="Roboto"/>
              </a:rPr>
              <a:t>Java library containing customized full-text search functions:</a:t>
            </a:r>
            <a:endParaRPr sz="1400">
              <a:latin typeface="Roboto"/>
              <a:ea typeface="Roboto"/>
              <a:cs typeface="Roboto"/>
              <a:sym typeface="Roboto"/>
            </a:endParaRPr>
          </a:p>
          <a:p>
            <a:pPr marL="457200" lvl="0" indent="-317500" algn="l" rtl="0">
              <a:spcBef>
                <a:spcPts val="600"/>
              </a:spcBef>
              <a:spcAft>
                <a:spcPts val="0"/>
              </a:spcAft>
              <a:buSzPts val="1400"/>
              <a:buFont typeface="Roboto"/>
              <a:buChar char="●"/>
            </a:pPr>
            <a:r>
              <a:rPr lang="fr-FR" sz="1400">
                <a:latin typeface="Roboto"/>
                <a:ea typeface="Roboto"/>
                <a:cs typeface="Roboto"/>
                <a:sym typeface="Roboto"/>
              </a:rPr>
              <a:t>Results sorted by relevance</a:t>
            </a:r>
            <a:endParaRPr sz="1400">
              <a:latin typeface="Roboto"/>
              <a:ea typeface="Roboto"/>
              <a:cs typeface="Roboto"/>
              <a:sym typeface="Roboto"/>
            </a:endParaRPr>
          </a:p>
          <a:p>
            <a:pPr marL="457200" lvl="0" indent="-317500" algn="l" rtl="0">
              <a:spcBef>
                <a:spcPts val="0"/>
              </a:spcBef>
              <a:spcAft>
                <a:spcPts val="0"/>
              </a:spcAft>
              <a:buSzPts val="1400"/>
              <a:buFont typeface="Roboto"/>
              <a:buChar char="●"/>
            </a:pPr>
            <a:r>
              <a:rPr lang="fr-FR" sz="1400">
                <a:latin typeface="Roboto"/>
                <a:ea typeface="Roboto"/>
                <a:cs typeface="Roboto"/>
                <a:sym typeface="Roboto"/>
              </a:rPr>
              <a:t>Phrase analysis</a:t>
            </a:r>
            <a:endParaRPr sz="1400">
              <a:latin typeface="Roboto"/>
              <a:ea typeface="Roboto"/>
              <a:cs typeface="Roboto"/>
              <a:sym typeface="Roboto"/>
            </a:endParaRPr>
          </a:p>
          <a:p>
            <a:pPr marL="457200" lvl="0" indent="-317500" algn="l" rtl="0">
              <a:spcBef>
                <a:spcPts val="0"/>
              </a:spcBef>
              <a:spcAft>
                <a:spcPts val="0"/>
              </a:spcAft>
              <a:buSzPts val="1400"/>
              <a:buFont typeface="Roboto"/>
              <a:buChar char="●"/>
            </a:pPr>
            <a:r>
              <a:rPr lang="fr-FR" sz="1400">
                <a:latin typeface="Roboto"/>
                <a:ea typeface="Roboto"/>
                <a:cs typeface="Roboto"/>
                <a:sym typeface="Roboto"/>
              </a:rPr>
              <a:t>Field search</a:t>
            </a:r>
            <a:endParaRPr sz="1400">
              <a:latin typeface="Roboto"/>
              <a:ea typeface="Roboto"/>
              <a:cs typeface="Roboto"/>
              <a:sym typeface="Roboto"/>
            </a:endParaRPr>
          </a:p>
          <a:p>
            <a:pPr marL="457200" lvl="0" indent="-317500" algn="l" rtl="0">
              <a:spcBef>
                <a:spcPts val="0"/>
              </a:spcBef>
              <a:spcAft>
                <a:spcPts val="0"/>
              </a:spcAft>
              <a:buSzPts val="1400"/>
              <a:buFont typeface="Roboto"/>
              <a:buChar char="●"/>
            </a:pPr>
            <a:r>
              <a:rPr lang="fr-FR" sz="1400">
                <a:latin typeface="Roboto"/>
                <a:ea typeface="Roboto"/>
                <a:cs typeface="Roboto"/>
                <a:sym typeface="Roboto"/>
              </a:rPr>
              <a:t>Lemmatization</a:t>
            </a:r>
            <a:endParaRPr sz="1400">
              <a:latin typeface="Roboto"/>
              <a:ea typeface="Roboto"/>
              <a:cs typeface="Roboto"/>
              <a:sym typeface="Roboto"/>
            </a:endParaRPr>
          </a:p>
          <a:p>
            <a:pPr marL="457200" lvl="0" indent="-317500" algn="l" rtl="0">
              <a:spcBef>
                <a:spcPts val="0"/>
              </a:spcBef>
              <a:spcAft>
                <a:spcPts val="0"/>
              </a:spcAft>
              <a:buSzPts val="1400"/>
              <a:buFont typeface="Roboto"/>
              <a:buChar char="●"/>
            </a:pPr>
            <a:r>
              <a:rPr lang="fr-FR" sz="1400">
                <a:latin typeface="Roboto"/>
                <a:ea typeface="Roboto"/>
                <a:cs typeface="Roboto"/>
                <a:sym typeface="Roboto"/>
              </a:rPr>
              <a:t>Complex queries</a:t>
            </a:r>
            <a:endParaRPr sz="1400">
              <a:latin typeface="Roboto"/>
              <a:ea typeface="Roboto"/>
              <a:cs typeface="Roboto"/>
              <a:sym typeface="Roboto"/>
            </a:endParaRPr>
          </a:p>
          <a:p>
            <a:pPr marL="457200" lvl="0" indent="-317500" algn="l" rtl="0">
              <a:spcBef>
                <a:spcPts val="0"/>
              </a:spcBef>
              <a:spcAft>
                <a:spcPts val="0"/>
              </a:spcAft>
              <a:buSzPts val="1400"/>
              <a:buFont typeface="Roboto"/>
              <a:buChar char="●"/>
            </a:pPr>
            <a:r>
              <a:rPr lang="fr-FR" sz="1400">
                <a:latin typeface="Roboto"/>
                <a:ea typeface="Roboto"/>
                <a:cs typeface="Roboto"/>
                <a:sym typeface="Roboto"/>
              </a:rPr>
              <a:t>Etc.</a:t>
            </a:r>
            <a:endParaRPr sz="1400">
              <a:latin typeface="Roboto"/>
              <a:ea typeface="Roboto"/>
              <a:cs typeface="Roboto"/>
              <a:sym typeface="Roboto"/>
            </a:endParaRPr>
          </a:p>
          <a:p>
            <a:pPr marL="457200" lvl="0" indent="0" algn="l" rtl="0">
              <a:spcBef>
                <a:spcPts val="600"/>
              </a:spcBef>
              <a:spcAft>
                <a:spcPts val="0"/>
              </a:spcAft>
              <a:buNone/>
            </a:pPr>
            <a:endParaRPr sz="1400">
              <a:latin typeface="Roboto"/>
              <a:ea typeface="Roboto"/>
              <a:cs typeface="Roboto"/>
              <a:sym typeface="Roboto"/>
            </a:endParaRPr>
          </a:p>
        </p:txBody>
      </p:sp>
      <p:sp>
        <p:nvSpPr>
          <p:cNvPr id="328" name="Google Shape;328;g2a712e30d00_0_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2a712e30d00_0_6"/>
          <p:cNvSpPr txBox="1">
            <a:spLocks noGrp="1"/>
          </p:cNvSpPr>
          <p:nvPr>
            <p:ph type="title"/>
          </p:nvPr>
        </p:nvSpPr>
        <p:spPr>
          <a:xfrm>
            <a:off x="1073700" y="24430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Lucene</a:t>
            </a:r>
            <a:endParaRPr/>
          </a:p>
        </p:txBody>
      </p:sp>
      <p:sp>
        <p:nvSpPr>
          <p:cNvPr id="334" name="Google Shape;334;g2a712e30d00_0_6"/>
          <p:cNvSpPr txBox="1">
            <a:spLocks noGrp="1"/>
          </p:cNvSpPr>
          <p:nvPr>
            <p:ph type="body" idx="1"/>
          </p:nvPr>
        </p:nvSpPr>
        <p:spPr>
          <a:xfrm>
            <a:off x="1036050" y="1117850"/>
            <a:ext cx="7071900" cy="3217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1200">
                <a:latin typeface="Roboto"/>
                <a:ea typeface="Roboto"/>
                <a:cs typeface="Roboto"/>
                <a:sym typeface="Roboto"/>
              </a:rPr>
              <a:t>But does not contain : </a:t>
            </a:r>
            <a:endParaRPr sz="1200">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fr-FR" sz="1200">
                <a:latin typeface="Roboto"/>
                <a:ea typeface="Roboto"/>
                <a:cs typeface="Roboto"/>
                <a:sym typeface="Roboto"/>
              </a:rPr>
              <a:t>A content transformer</a:t>
            </a:r>
            <a:endParaRPr sz="1200">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fr-FR" sz="1200">
                <a:latin typeface="Roboto"/>
                <a:ea typeface="Roboto"/>
                <a:cs typeface="Roboto"/>
                <a:sym typeface="Roboto"/>
              </a:rPr>
              <a:t>A user interface</a:t>
            </a:r>
            <a:endParaRPr sz="1200">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fr-FR" sz="1200">
                <a:latin typeface="Roboto"/>
                <a:ea typeface="Roboto"/>
                <a:cs typeface="Roboto"/>
                <a:sym typeface="Roboto"/>
              </a:rPr>
              <a:t>A permissions manager or index distribution mechanism</a:t>
            </a:r>
            <a:endParaRPr sz="1200">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fr-FR" sz="1200">
                <a:latin typeface="Roboto"/>
                <a:ea typeface="Roboto"/>
                <a:cs typeface="Roboto"/>
                <a:sym typeface="Roboto"/>
              </a:rPr>
              <a:t>It leaves it up to the programmer to develop, connect and configure all the components required to offer search functionality to his application.</a:t>
            </a:r>
            <a:endParaRPr sz="1200">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fr-FR" sz="1200">
                <a:latin typeface="Roboto"/>
                <a:ea typeface="Roboto"/>
                <a:cs typeface="Roboto"/>
                <a:sym typeface="Roboto"/>
              </a:rPr>
              <a:t>It is therefore integrated into a multitude of applications (CMS, document management, web portals, etc.):</a:t>
            </a:r>
            <a:endParaRPr sz="1200">
              <a:latin typeface="Roboto"/>
              <a:ea typeface="Roboto"/>
              <a:cs typeface="Roboto"/>
              <a:sym typeface="Roboto"/>
            </a:endParaRPr>
          </a:p>
          <a:p>
            <a:pPr marL="457200" lvl="0" indent="-304800" algn="l" rtl="0">
              <a:spcBef>
                <a:spcPts val="600"/>
              </a:spcBef>
              <a:spcAft>
                <a:spcPts val="0"/>
              </a:spcAft>
              <a:buSzPts val="1200"/>
              <a:buFont typeface="Roboto"/>
              <a:buChar char="➔"/>
            </a:pPr>
            <a:r>
              <a:rPr lang="fr-FR" sz="1200">
                <a:latin typeface="Roboto"/>
                <a:ea typeface="Roboto"/>
                <a:cs typeface="Roboto"/>
                <a:sym typeface="Roboto"/>
              </a:rPr>
              <a:t>Liferay, Alfresco, Nuxeo, Hadoop, OpenCMS, eXo Platform, xWiki, iBM Enterprise Search, Documentum, JiRA and many others. </a:t>
            </a:r>
            <a:endParaRPr sz="1200">
              <a:latin typeface="Roboto"/>
              <a:ea typeface="Roboto"/>
              <a:cs typeface="Roboto"/>
              <a:sym typeface="Roboto"/>
            </a:endParaRPr>
          </a:p>
          <a:p>
            <a:pPr marL="457200" lvl="0" indent="0" algn="l" rtl="0">
              <a:spcBef>
                <a:spcPts val="600"/>
              </a:spcBef>
              <a:spcAft>
                <a:spcPts val="0"/>
              </a:spcAft>
              <a:buNone/>
            </a:pPr>
            <a:endParaRPr sz="1200">
              <a:latin typeface="Roboto"/>
              <a:ea typeface="Roboto"/>
              <a:cs typeface="Roboto"/>
              <a:sym typeface="Roboto"/>
            </a:endParaRPr>
          </a:p>
          <a:p>
            <a:pPr marL="457200" lvl="0" indent="-304800" algn="l" rtl="0">
              <a:spcBef>
                <a:spcPts val="600"/>
              </a:spcBef>
              <a:spcAft>
                <a:spcPts val="0"/>
              </a:spcAft>
              <a:buSzPts val="1200"/>
              <a:buFont typeface="Roboto"/>
              <a:buChar char="➔"/>
            </a:pPr>
            <a:r>
              <a:rPr lang="fr-FR" sz="1200">
                <a:latin typeface="Roboto"/>
                <a:ea typeface="Roboto"/>
                <a:cs typeface="Roboto"/>
                <a:sym typeface="Roboto"/>
              </a:rPr>
              <a:t>Websites such as eBay, Amazon, AOL, eHarmony and Macy's have also relied on Lucene for their search functionalities.</a:t>
            </a:r>
            <a:endParaRPr sz="1200">
              <a:latin typeface="Roboto"/>
              <a:ea typeface="Roboto"/>
              <a:cs typeface="Roboto"/>
              <a:sym typeface="Roboto"/>
            </a:endParaRPr>
          </a:p>
          <a:p>
            <a:pPr marL="0" lvl="0" indent="0" algn="l" rtl="0">
              <a:spcBef>
                <a:spcPts val="600"/>
              </a:spcBef>
              <a:spcAft>
                <a:spcPts val="0"/>
              </a:spcAft>
              <a:buNone/>
            </a:pPr>
            <a:endParaRPr sz="1200">
              <a:latin typeface="Roboto"/>
              <a:ea typeface="Roboto"/>
              <a:cs typeface="Roboto"/>
              <a:sym typeface="Roboto"/>
            </a:endParaRPr>
          </a:p>
        </p:txBody>
      </p:sp>
      <p:sp>
        <p:nvSpPr>
          <p:cNvPr id="335" name="Google Shape;335;g2a712e30d00_0_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2a712e30d00_0_1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Lucene</a:t>
            </a:r>
            <a:endParaRPr/>
          </a:p>
        </p:txBody>
      </p:sp>
      <p:sp>
        <p:nvSpPr>
          <p:cNvPr id="341" name="Google Shape;341;g2a712e30d00_0_12"/>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1100">
                <a:latin typeface="Roboto"/>
                <a:ea typeface="Roboto"/>
                <a:cs typeface="Roboto"/>
                <a:sym typeface="Roboto"/>
              </a:rPr>
              <a:t>But also in dedicated search applications such as Solr, Nutch or ElasticSearch, integrating new functionalities:</a:t>
            </a:r>
            <a:endParaRPr sz="1100">
              <a:latin typeface="Roboto"/>
              <a:ea typeface="Roboto"/>
              <a:cs typeface="Roboto"/>
              <a:sym typeface="Roboto"/>
            </a:endParaRPr>
          </a:p>
          <a:p>
            <a:pPr marL="457200" lvl="0" indent="-298450" algn="l" rtl="0">
              <a:spcBef>
                <a:spcPts val="600"/>
              </a:spcBef>
              <a:spcAft>
                <a:spcPts val="0"/>
              </a:spcAft>
              <a:buSzPts val="1100"/>
              <a:buFont typeface="Roboto"/>
              <a:buChar char="➔"/>
            </a:pPr>
            <a:r>
              <a:rPr lang="fr-FR" sz="1100">
                <a:latin typeface="Roboto"/>
                <a:ea typeface="Roboto"/>
                <a:cs typeface="Roboto"/>
                <a:sym typeface="Roboto"/>
              </a:rPr>
              <a:t>Faceted search</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fr-FR" sz="1100">
                <a:latin typeface="Roboto"/>
                <a:ea typeface="Roboto"/>
                <a:cs typeface="Roboto"/>
                <a:sym typeface="Roboto"/>
              </a:rPr>
              <a:t>Synonym management</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fr-FR" sz="1100">
                <a:latin typeface="Roboto"/>
                <a:ea typeface="Roboto"/>
                <a:cs typeface="Roboto"/>
                <a:sym typeface="Roboto"/>
              </a:rPr>
              <a:t>Complex query analyzers</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fr-FR" sz="1100">
                <a:latin typeface="Roboto"/>
                <a:ea typeface="Roboto"/>
                <a:cs typeface="Roboto"/>
                <a:sym typeface="Roboto"/>
              </a:rPr>
              <a:t>Filters</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fr-FR" sz="1100">
                <a:latin typeface="Roboto"/>
                <a:ea typeface="Roboto"/>
                <a:cs typeface="Roboto"/>
                <a:sym typeface="Roboto"/>
              </a:rPr>
              <a:t>Mathematical functions for relevance calculation</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fr-FR" sz="1100">
                <a:latin typeface="Roboto"/>
                <a:ea typeface="Roboto"/>
                <a:cs typeface="Roboto"/>
                <a:sym typeface="Roboto"/>
              </a:rPr>
              <a:t>Connector mechanisms to add various functionalities and manage their configuration</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fr-FR" sz="1100">
                <a:latin typeface="Roboto"/>
                <a:ea typeface="Roboto"/>
                <a:cs typeface="Roboto"/>
                <a:sym typeface="Roboto"/>
              </a:rPr>
              <a:t>Etc.</a:t>
            </a:r>
            <a:endParaRPr sz="1100">
              <a:latin typeface="Roboto"/>
              <a:ea typeface="Roboto"/>
              <a:cs typeface="Roboto"/>
              <a:sym typeface="Roboto"/>
            </a:endParaRPr>
          </a:p>
          <a:p>
            <a:pPr marL="0" lvl="0" indent="0" algn="l" rtl="0">
              <a:spcBef>
                <a:spcPts val="600"/>
              </a:spcBef>
              <a:spcAft>
                <a:spcPts val="0"/>
              </a:spcAft>
              <a:buClr>
                <a:schemeClr val="dk1"/>
              </a:buClr>
              <a:buSzPts val="1100"/>
              <a:buFont typeface="Arial"/>
              <a:buNone/>
            </a:pPr>
            <a:endParaRPr sz="1100">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fr-FR" sz="1100">
                <a:latin typeface="Roboto"/>
                <a:ea typeface="Roboto"/>
                <a:cs typeface="Roboto"/>
                <a:sym typeface="Roboto"/>
              </a:rPr>
              <a:t>But above all, advanced tools for scaling and distributing indexes across multiple servers!</a:t>
            </a:r>
            <a:endParaRPr sz="1100">
              <a:latin typeface="Roboto"/>
              <a:ea typeface="Roboto"/>
              <a:cs typeface="Roboto"/>
              <a:sym typeface="Roboto"/>
            </a:endParaRPr>
          </a:p>
          <a:p>
            <a:pPr marL="0" lvl="0" indent="0" algn="l" rtl="0">
              <a:spcBef>
                <a:spcPts val="600"/>
              </a:spcBef>
              <a:spcAft>
                <a:spcPts val="0"/>
              </a:spcAft>
              <a:buNone/>
            </a:pPr>
            <a:endParaRPr sz="1100">
              <a:latin typeface="Roboto"/>
              <a:ea typeface="Roboto"/>
              <a:cs typeface="Roboto"/>
              <a:sym typeface="Roboto"/>
            </a:endParaRPr>
          </a:p>
        </p:txBody>
      </p:sp>
      <p:sp>
        <p:nvSpPr>
          <p:cNvPr id="342" name="Google Shape;342;g2a712e30d00_0_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2a712e30d00_0_18"/>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ElasticSearch story</a:t>
            </a:r>
            <a:endParaRPr/>
          </a:p>
        </p:txBody>
      </p:sp>
      <p:sp>
        <p:nvSpPr>
          <p:cNvPr id="348" name="Google Shape;348;g2a712e30d00_0_18"/>
          <p:cNvSpPr txBox="1">
            <a:spLocks noGrp="1"/>
          </p:cNvSpPr>
          <p:nvPr>
            <p:ph type="body" idx="1"/>
          </p:nvPr>
        </p:nvSpPr>
        <p:spPr>
          <a:xfrm>
            <a:off x="1075850" y="1768775"/>
            <a:ext cx="6996600" cy="1922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1200">
                <a:latin typeface="Roboto"/>
                <a:ea typeface="Roboto"/>
                <a:cs typeface="Roboto"/>
                <a:sym typeface="Roboto"/>
              </a:rPr>
              <a:t>Elasticsearch is a real-time distributed search and analysis tool originally developed by Shay Banon to create a recipe search engine for his wife.</a:t>
            </a:r>
            <a:endParaRPr sz="1200">
              <a:latin typeface="Roboto"/>
              <a:ea typeface="Roboto"/>
              <a:cs typeface="Roboto"/>
              <a:sym typeface="Roboto"/>
            </a:endParaRPr>
          </a:p>
          <a:p>
            <a:pPr marL="0" lvl="0" indent="0" algn="l" rtl="0">
              <a:spcBef>
                <a:spcPts val="600"/>
              </a:spcBef>
              <a:spcAft>
                <a:spcPts val="0"/>
              </a:spcAft>
              <a:buClr>
                <a:schemeClr val="dk1"/>
              </a:buClr>
              <a:buSzPts val="1100"/>
              <a:buFont typeface="Arial"/>
              <a:buNone/>
            </a:pPr>
            <a:endParaRPr sz="1200">
              <a:latin typeface="Roboto"/>
              <a:ea typeface="Roboto"/>
              <a:cs typeface="Roboto"/>
              <a:sym typeface="Roboto"/>
            </a:endParaRPr>
          </a:p>
          <a:p>
            <a:pPr marL="0" lvl="0" indent="0" algn="l" rtl="0">
              <a:spcBef>
                <a:spcPts val="600"/>
              </a:spcBef>
              <a:spcAft>
                <a:spcPts val="0"/>
              </a:spcAft>
              <a:buClr>
                <a:schemeClr val="dk1"/>
              </a:buClr>
              <a:buSzPts val="1100"/>
              <a:buFont typeface="Arial"/>
              <a:buNone/>
            </a:pPr>
            <a:endParaRPr sz="1200">
              <a:latin typeface="Roboto"/>
              <a:ea typeface="Roboto"/>
              <a:cs typeface="Roboto"/>
              <a:sym typeface="Roboto"/>
            </a:endParaRPr>
          </a:p>
          <a:p>
            <a:pPr marL="0" lvl="0" indent="0" algn="l" rtl="0">
              <a:spcBef>
                <a:spcPts val="600"/>
              </a:spcBef>
              <a:spcAft>
                <a:spcPts val="0"/>
              </a:spcAft>
              <a:buClr>
                <a:schemeClr val="dk1"/>
              </a:buClr>
              <a:buSzPts val="1100"/>
              <a:buFont typeface="Arial"/>
              <a:buNone/>
            </a:pPr>
            <a:endParaRPr sz="1200">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fr-FR" sz="1200">
                <a:latin typeface="Roboto"/>
                <a:ea typeface="Roboto"/>
                <a:cs typeface="Roboto"/>
                <a:sym typeface="Roboto"/>
              </a:rPr>
              <a:t>2010, first public version</a:t>
            </a:r>
            <a:endParaRPr sz="1200">
              <a:latin typeface="Roboto"/>
              <a:ea typeface="Roboto"/>
              <a:cs typeface="Roboto"/>
              <a:sym typeface="Roboto"/>
            </a:endParaRPr>
          </a:p>
          <a:p>
            <a:pPr marL="0" lvl="0" indent="0" algn="l" rtl="0">
              <a:lnSpc>
                <a:spcPct val="100000"/>
              </a:lnSpc>
              <a:spcBef>
                <a:spcPts val="600"/>
              </a:spcBef>
              <a:spcAft>
                <a:spcPts val="0"/>
              </a:spcAft>
              <a:buSzPts val="2000"/>
              <a:buNone/>
            </a:pPr>
            <a:endParaRPr sz="1200">
              <a:latin typeface="Roboto"/>
              <a:ea typeface="Roboto"/>
              <a:cs typeface="Roboto"/>
              <a:sym typeface="Roboto"/>
            </a:endParaRPr>
          </a:p>
        </p:txBody>
      </p:sp>
      <p:sp>
        <p:nvSpPr>
          <p:cNvPr id="349" name="Google Shape;349;g2a712e30d00_0_18"/>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28</a:t>
            </a:fld>
            <a:endParaRPr/>
          </a:p>
        </p:txBody>
      </p:sp>
      <p:pic>
        <p:nvPicPr>
          <p:cNvPr id="350" name="Google Shape;350;g2a712e30d00_0_18" descr="C:\Users\Fitec\Desktop\eslogo.png"/>
          <p:cNvPicPr preferRelativeResize="0"/>
          <p:nvPr/>
        </p:nvPicPr>
        <p:blipFill rotWithShape="1">
          <a:blip r:embed="rId3">
            <a:alphaModFix/>
          </a:blip>
          <a:srcRect/>
          <a:stretch/>
        </p:blipFill>
        <p:spPr>
          <a:xfrm>
            <a:off x="3928879" y="2613721"/>
            <a:ext cx="3223996" cy="1001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2a712e30d00_0_13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2000"/>
              <a:buFont typeface="Arial"/>
              <a:buNone/>
            </a:pPr>
            <a:r>
              <a:rPr lang="fr-FR"/>
              <a:t>ElasticSearch</a:t>
            </a:r>
            <a:endParaRPr/>
          </a:p>
        </p:txBody>
      </p:sp>
      <p:sp>
        <p:nvSpPr>
          <p:cNvPr id="356" name="Google Shape;356;g2a712e30d00_0_134"/>
          <p:cNvSpPr txBox="1">
            <a:spLocks noGrp="1"/>
          </p:cNvSpPr>
          <p:nvPr>
            <p:ph type="body" idx="1"/>
          </p:nvPr>
        </p:nvSpPr>
        <p:spPr>
          <a:xfrm>
            <a:off x="1073700" y="1786925"/>
            <a:ext cx="6996600" cy="396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sz="1300" b="1"/>
              <a:t>Dependencies and features</a:t>
            </a:r>
            <a:endParaRPr sz="1300" b="1"/>
          </a:p>
          <a:p>
            <a:pPr marL="0" lvl="0" indent="0" algn="l" rtl="0">
              <a:spcBef>
                <a:spcPts val="600"/>
              </a:spcBef>
              <a:spcAft>
                <a:spcPts val="0"/>
              </a:spcAft>
              <a:buNone/>
            </a:pPr>
            <a:endParaRPr sz="1300"/>
          </a:p>
          <a:p>
            <a:pPr marL="0" lvl="0" indent="0" algn="l" rtl="0">
              <a:spcBef>
                <a:spcPts val="600"/>
              </a:spcBef>
              <a:spcAft>
                <a:spcPts val="0"/>
              </a:spcAft>
              <a:buNone/>
            </a:pPr>
            <a:endParaRPr sz="1300"/>
          </a:p>
          <a:p>
            <a:pPr marL="0" lvl="0" indent="0" algn="l" rtl="0">
              <a:spcBef>
                <a:spcPts val="600"/>
              </a:spcBef>
              <a:spcAft>
                <a:spcPts val="0"/>
              </a:spcAft>
              <a:buNone/>
            </a:pPr>
            <a:r>
              <a:rPr lang="fr-FR" sz="1300"/>
              <a:t>Elasticsearch requires : </a:t>
            </a:r>
            <a:endParaRPr sz="1300"/>
          </a:p>
          <a:p>
            <a:pPr marL="457200" lvl="0" indent="-311150" algn="l" rtl="0">
              <a:spcBef>
                <a:spcPts val="600"/>
              </a:spcBef>
              <a:spcAft>
                <a:spcPts val="0"/>
              </a:spcAft>
              <a:buSzPts val="1300"/>
              <a:buChar char="➔"/>
            </a:pPr>
            <a:r>
              <a:rPr lang="fr-FR" sz="1300"/>
              <a:t>Apache Lucene™, a full-text search engine</a:t>
            </a:r>
            <a:endParaRPr sz="1300"/>
          </a:p>
          <a:p>
            <a:pPr marL="457200" lvl="0" indent="-311150" algn="l" rtl="0">
              <a:spcBef>
                <a:spcPts val="0"/>
              </a:spcBef>
              <a:spcAft>
                <a:spcPts val="0"/>
              </a:spcAft>
              <a:buSzPts val="1300"/>
              <a:buChar char="➔"/>
            </a:pPr>
            <a:r>
              <a:rPr lang="fr-FR" sz="1300"/>
              <a:t>Java, so JVM is required</a:t>
            </a:r>
            <a:endParaRPr sz="1300"/>
          </a:p>
          <a:p>
            <a:pPr marL="0" lvl="0" indent="0" algn="l" rtl="0">
              <a:spcBef>
                <a:spcPts val="600"/>
              </a:spcBef>
              <a:spcAft>
                <a:spcPts val="0"/>
              </a:spcAft>
              <a:buNone/>
            </a:pPr>
            <a:endParaRPr sz="1300"/>
          </a:p>
          <a:p>
            <a:pPr marL="0" lvl="0" indent="0" algn="l" rtl="0">
              <a:spcBef>
                <a:spcPts val="600"/>
              </a:spcBef>
              <a:spcAft>
                <a:spcPts val="0"/>
              </a:spcAft>
              <a:buNone/>
            </a:pPr>
            <a:endParaRPr sz="1300"/>
          </a:p>
        </p:txBody>
      </p:sp>
      <p:sp>
        <p:nvSpPr>
          <p:cNvPr id="357" name="Google Shape;357;g2a712e30d00_0_1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29</a:t>
            </a:fld>
            <a:endParaRPr/>
          </a:p>
        </p:txBody>
      </p:sp>
      <p:pic>
        <p:nvPicPr>
          <p:cNvPr id="358" name="Google Shape;358;g2a712e30d00_0_134"/>
          <p:cNvPicPr preferRelativeResize="0"/>
          <p:nvPr/>
        </p:nvPicPr>
        <p:blipFill rotWithShape="1">
          <a:blip r:embed="rId3">
            <a:alphaModFix/>
          </a:blip>
          <a:srcRect/>
          <a:stretch/>
        </p:blipFill>
        <p:spPr>
          <a:xfrm>
            <a:off x="6190814" y="2130150"/>
            <a:ext cx="1764897" cy="1764897"/>
          </a:xfrm>
          <a:prstGeom prst="rect">
            <a:avLst/>
          </a:prstGeom>
          <a:noFill/>
          <a:ln>
            <a:noFill/>
          </a:ln>
        </p:spPr>
      </p:pic>
      <p:pic>
        <p:nvPicPr>
          <p:cNvPr id="359" name="Google Shape;359;g2a712e30d00_0_134"/>
          <p:cNvPicPr preferRelativeResize="0"/>
          <p:nvPr/>
        </p:nvPicPr>
        <p:blipFill>
          <a:blip r:embed="rId4">
            <a:alphaModFix/>
          </a:blip>
          <a:stretch>
            <a:fillRect/>
          </a:stretch>
        </p:blipFill>
        <p:spPr>
          <a:xfrm>
            <a:off x="5089050" y="1494550"/>
            <a:ext cx="3759601" cy="58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
          <p:cNvSpPr txBox="1">
            <a:spLocks noGrp="1"/>
          </p:cNvSpPr>
          <p:nvPr>
            <p:ph type="title"/>
          </p:nvPr>
        </p:nvSpPr>
        <p:spPr>
          <a:xfrm>
            <a:off x="1073700" y="8806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sz="2800">
                <a:solidFill>
                  <a:schemeClr val="accent2"/>
                </a:solidFill>
                <a:latin typeface="Roboto"/>
                <a:ea typeface="Roboto"/>
                <a:cs typeface="Roboto"/>
                <a:sym typeface="Roboto"/>
              </a:rPr>
              <a:t>Table of Content</a:t>
            </a:r>
            <a:endParaRPr sz="2800">
              <a:solidFill>
                <a:schemeClr val="accent2"/>
              </a:solidFill>
              <a:latin typeface="Roboto"/>
              <a:ea typeface="Roboto"/>
              <a:cs typeface="Roboto"/>
              <a:sym typeface="Roboto"/>
            </a:endParaRPr>
          </a:p>
        </p:txBody>
      </p:sp>
      <p:sp>
        <p:nvSpPr>
          <p:cNvPr id="161" name="Google Shape;161;p2"/>
          <p:cNvSpPr txBox="1">
            <a:spLocks noGrp="1"/>
          </p:cNvSpPr>
          <p:nvPr>
            <p:ph type="body" idx="1"/>
          </p:nvPr>
        </p:nvSpPr>
        <p:spPr>
          <a:xfrm>
            <a:off x="1183665" y="753277"/>
            <a:ext cx="7114800" cy="32391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fr-FR"/>
              <a:t>JSON format</a:t>
            </a:r>
            <a:endParaRPr/>
          </a:p>
          <a:p>
            <a:pPr marL="457200" lvl="0" indent="-355600" algn="l" rtl="0">
              <a:lnSpc>
                <a:spcPct val="100000"/>
              </a:lnSpc>
              <a:spcBef>
                <a:spcPts val="600"/>
              </a:spcBef>
              <a:spcAft>
                <a:spcPts val="0"/>
              </a:spcAft>
              <a:buSzPts val="2000"/>
              <a:buChar char="•"/>
            </a:pPr>
            <a:r>
              <a:rPr lang="fr-FR"/>
              <a:t>Reminder on traditional databases</a:t>
            </a:r>
            <a:endParaRPr/>
          </a:p>
          <a:p>
            <a:pPr marL="457200" lvl="0" indent="-355600" algn="l" rtl="0">
              <a:lnSpc>
                <a:spcPct val="100000"/>
              </a:lnSpc>
              <a:spcBef>
                <a:spcPts val="600"/>
              </a:spcBef>
              <a:spcAft>
                <a:spcPts val="0"/>
              </a:spcAft>
              <a:buSzPts val="2000"/>
              <a:buChar char="•"/>
            </a:pPr>
            <a:r>
              <a:rPr lang="fr-FR"/>
              <a:t>Focus on ElasticSearch</a:t>
            </a:r>
            <a:endParaRPr/>
          </a:p>
          <a:p>
            <a:pPr marL="457200" lvl="0" indent="-355600" algn="l" rtl="0">
              <a:lnSpc>
                <a:spcPct val="100000"/>
              </a:lnSpc>
              <a:spcBef>
                <a:spcPts val="600"/>
              </a:spcBef>
              <a:spcAft>
                <a:spcPts val="0"/>
              </a:spcAft>
              <a:buSzPts val="2000"/>
              <a:buChar char="•"/>
            </a:pPr>
            <a:r>
              <a:rPr lang="fr-FR"/>
              <a:t>Queries with Elasticsearch</a:t>
            </a:r>
            <a:endParaRPr/>
          </a:p>
          <a:p>
            <a:pPr marL="457200" lvl="0" indent="-355600" algn="l" rtl="0">
              <a:lnSpc>
                <a:spcPct val="100000"/>
              </a:lnSpc>
              <a:spcBef>
                <a:spcPts val="600"/>
              </a:spcBef>
              <a:spcAft>
                <a:spcPts val="0"/>
              </a:spcAft>
              <a:buSzPts val="2000"/>
              <a:buChar char="•"/>
            </a:pPr>
            <a:r>
              <a:rPr lang="fr-FR"/>
              <a:t>Full text queries</a:t>
            </a:r>
            <a:endParaRPr/>
          </a:p>
          <a:p>
            <a:pPr marL="457200" lvl="0" indent="-355600" algn="l" rtl="0">
              <a:lnSpc>
                <a:spcPct val="100000"/>
              </a:lnSpc>
              <a:spcBef>
                <a:spcPts val="600"/>
              </a:spcBef>
              <a:spcAft>
                <a:spcPts val="0"/>
              </a:spcAft>
              <a:buSzPts val="2000"/>
              <a:buChar char="•"/>
            </a:pPr>
            <a:r>
              <a:rPr lang="fr-FR"/>
              <a:t>Index Mapping</a:t>
            </a:r>
            <a:endParaRPr/>
          </a:p>
          <a:p>
            <a:pPr marL="457200" lvl="0" indent="-355600" algn="l" rtl="0">
              <a:lnSpc>
                <a:spcPct val="100000"/>
              </a:lnSpc>
              <a:spcBef>
                <a:spcPts val="600"/>
              </a:spcBef>
              <a:spcAft>
                <a:spcPts val="0"/>
              </a:spcAft>
              <a:buSzPts val="2000"/>
              <a:buChar char="•"/>
            </a:pPr>
            <a:r>
              <a:rPr lang="fr-FR" i="0"/>
              <a:t>Geospatial Data with Elasticsearch</a:t>
            </a:r>
            <a:endParaRPr i="0"/>
          </a:p>
          <a:p>
            <a:pPr marL="457200" lvl="0" indent="-355600" algn="l" rtl="0">
              <a:lnSpc>
                <a:spcPct val="100000"/>
              </a:lnSpc>
              <a:spcBef>
                <a:spcPts val="600"/>
              </a:spcBef>
              <a:spcAft>
                <a:spcPts val="0"/>
              </a:spcAft>
              <a:buSzPts val="2000"/>
              <a:buChar char="•"/>
            </a:pPr>
            <a:r>
              <a:rPr lang="fr-FR"/>
              <a:t>Kibana</a:t>
            </a:r>
            <a:endParaRPr/>
          </a:p>
          <a:p>
            <a:pPr marL="457200" lvl="0" indent="-355600" algn="l" rtl="0">
              <a:lnSpc>
                <a:spcPct val="100000"/>
              </a:lnSpc>
              <a:spcBef>
                <a:spcPts val="600"/>
              </a:spcBef>
              <a:spcAft>
                <a:spcPts val="0"/>
              </a:spcAft>
              <a:buSzPts val="2000"/>
              <a:buChar char="•"/>
            </a:pPr>
            <a:r>
              <a:rPr lang="fr-FR"/>
              <a:t>Elasticsearch and Python</a:t>
            </a:r>
            <a:endParaRPr/>
          </a:p>
        </p:txBody>
      </p:sp>
      <p:sp>
        <p:nvSpPr>
          <p:cNvPr id="162" name="Google Shape;162;p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txBox="1">
            <a:spLocks noGrp="1"/>
          </p:cNvSpPr>
          <p:nvPr>
            <p:ph type="title"/>
          </p:nvPr>
        </p:nvSpPr>
        <p:spPr>
          <a:xfrm>
            <a:off x="1043678" y="31641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Who use ElasticSearch today ?</a:t>
            </a:r>
            <a:endParaRPr/>
          </a:p>
        </p:txBody>
      </p:sp>
      <p:sp>
        <p:nvSpPr>
          <p:cNvPr id="365" name="Google Shape;365;p38"/>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30</a:t>
            </a:fld>
            <a:endParaRPr/>
          </a:p>
        </p:txBody>
      </p:sp>
      <p:pic>
        <p:nvPicPr>
          <p:cNvPr id="366" name="Google Shape;366;p38" descr="upload.wikimedia.org/wikipedia/commons/thumb/d/..."/>
          <p:cNvPicPr preferRelativeResize="0"/>
          <p:nvPr/>
        </p:nvPicPr>
        <p:blipFill rotWithShape="1">
          <a:blip r:embed="rId3">
            <a:alphaModFix/>
          </a:blip>
          <a:srcRect/>
          <a:stretch/>
        </p:blipFill>
        <p:spPr>
          <a:xfrm>
            <a:off x="983686" y="1349925"/>
            <a:ext cx="1230816" cy="1413127"/>
          </a:xfrm>
          <a:prstGeom prst="rect">
            <a:avLst/>
          </a:prstGeom>
          <a:noFill/>
          <a:ln>
            <a:noFill/>
          </a:ln>
        </p:spPr>
      </p:pic>
      <p:pic>
        <p:nvPicPr>
          <p:cNvPr id="367" name="Google Shape;367;p38" descr="Logo - Stacks"/>
          <p:cNvPicPr preferRelativeResize="0"/>
          <p:nvPr/>
        </p:nvPicPr>
        <p:blipFill rotWithShape="1">
          <a:blip r:embed="rId4">
            <a:alphaModFix/>
          </a:blip>
          <a:srcRect/>
          <a:stretch/>
        </p:blipFill>
        <p:spPr>
          <a:xfrm>
            <a:off x="3006442" y="3183119"/>
            <a:ext cx="2944907" cy="586936"/>
          </a:xfrm>
          <a:prstGeom prst="rect">
            <a:avLst/>
          </a:prstGeom>
          <a:noFill/>
          <a:ln>
            <a:noFill/>
          </a:ln>
        </p:spPr>
      </p:pic>
      <p:sp>
        <p:nvSpPr>
          <p:cNvPr id="368" name="Google Shape;368;p38"/>
          <p:cNvSpPr txBox="1"/>
          <p:nvPr/>
        </p:nvSpPr>
        <p:spPr>
          <a:xfrm>
            <a:off x="3331115" y="3898919"/>
            <a:ext cx="24817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000" b="1" i="0" u="none" strike="noStrike" cap="none">
                <a:solidFill>
                  <a:srgbClr val="000000"/>
                </a:solidFill>
                <a:latin typeface="Roboto"/>
                <a:ea typeface="Roboto"/>
                <a:cs typeface="Roboto"/>
                <a:sym typeface="Roboto"/>
              </a:rPr>
              <a:t>And so many more !</a:t>
            </a:r>
            <a:endParaRPr sz="2000" b="1" i="0" u="none" strike="noStrike" cap="none">
              <a:solidFill>
                <a:srgbClr val="000000"/>
              </a:solidFill>
              <a:latin typeface="Roboto"/>
              <a:ea typeface="Roboto"/>
              <a:cs typeface="Roboto"/>
              <a:sym typeface="Roboto"/>
            </a:endParaRPr>
          </a:p>
        </p:txBody>
      </p:sp>
      <p:sp>
        <p:nvSpPr>
          <p:cNvPr id="369" name="Google Shape;369;p38"/>
          <p:cNvSpPr txBox="1"/>
          <p:nvPr/>
        </p:nvSpPr>
        <p:spPr>
          <a:xfrm>
            <a:off x="581186" y="2983424"/>
            <a:ext cx="2284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Uber, Tinder, Shopify …</a:t>
            </a:r>
            <a:endParaRPr sz="1400" b="0" i="0" u="none" strike="noStrike" cap="none">
              <a:solidFill>
                <a:srgbClr val="000000"/>
              </a:solidFill>
              <a:latin typeface="Arial"/>
              <a:ea typeface="Arial"/>
              <a:cs typeface="Arial"/>
              <a:sym typeface="Arial"/>
            </a:endParaRPr>
          </a:p>
        </p:txBody>
      </p:sp>
      <p:pic>
        <p:nvPicPr>
          <p:cNvPr id="370" name="Google Shape;370;p38"/>
          <p:cNvPicPr preferRelativeResize="0"/>
          <p:nvPr/>
        </p:nvPicPr>
        <p:blipFill>
          <a:blip r:embed="rId5">
            <a:alphaModFix/>
          </a:blip>
          <a:stretch>
            <a:fillRect/>
          </a:stretch>
        </p:blipFill>
        <p:spPr>
          <a:xfrm>
            <a:off x="3018186" y="1184610"/>
            <a:ext cx="5808651" cy="184610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2"/>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What is elasticstack</a:t>
            </a:r>
            <a:endParaRPr/>
          </a:p>
        </p:txBody>
      </p:sp>
      <p:sp>
        <p:nvSpPr>
          <p:cNvPr id="376" name="Google Shape;376;p62"/>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914400" lvl="1" indent="-342900" algn="l" rtl="0">
              <a:lnSpc>
                <a:spcPct val="100000"/>
              </a:lnSpc>
              <a:spcBef>
                <a:spcPts val="0"/>
              </a:spcBef>
              <a:spcAft>
                <a:spcPts val="0"/>
              </a:spcAft>
              <a:buSzPts val="1800"/>
              <a:buChar char="◉"/>
            </a:pPr>
            <a:r>
              <a:rPr lang="fr-FR"/>
              <a:t>Kibana</a:t>
            </a:r>
            <a:endParaRPr/>
          </a:p>
          <a:p>
            <a:pPr marL="914400" lvl="1" indent="-342900" algn="l" rtl="0">
              <a:lnSpc>
                <a:spcPct val="100000"/>
              </a:lnSpc>
              <a:spcBef>
                <a:spcPts val="0"/>
              </a:spcBef>
              <a:spcAft>
                <a:spcPts val="0"/>
              </a:spcAft>
              <a:buSzPts val="1800"/>
              <a:buChar char="◉"/>
            </a:pPr>
            <a:r>
              <a:rPr lang="fr-FR"/>
              <a:t>Elasticsearch</a:t>
            </a:r>
            <a:endParaRPr/>
          </a:p>
          <a:p>
            <a:pPr marL="914400" lvl="1" indent="-342900" algn="l" rtl="0">
              <a:lnSpc>
                <a:spcPct val="100000"/>
              </a:lnSpc>
              <a:spcBef>
                <a:spcPts val="0"/>
              </a:spcBef>
              <a:spcAft>
                <a:spcPts val="0"/>
              </a:spcAft>
              <a:buSzPts val="1800"/>
              <a:buChar char="◉"/>
            </a:pPr>
            <a:r>
              <a:rPr lang="fr-FR"/>
              <a:t>Beats</a:t>
            </a:r>
            <a:endParaRPr/>
          </a:p>
          <a:p>
            <a:pPr marL="914400" lvl="1" indent="-342900" algn="l" rtl="0">
              <a:lnSpc>
                <a:spcPct val="100000"/>
              </a:lnSpc>
              <a:spcBef>
                <a:spcPts val="0"/>
              </a:spcBef>
              <a:spcAft>
                <a:spcPts val="0"/>
              </a:spcAft>
              <a:buSzPts val="1800"/>
              <a:buChar char="◉"/>
            </a:pPr>
            <a:r>
              <a:rPr lang="fr-FR"/>
              <a:t>Logstash</a:t>
            </a:r>
            <a:endParaRPr/>
          </a:p>
          <a:p>
            <a:pPr marL="571500" lvl="1" indent="0" algn="l" rtl="0">
              <a:lnSpc>
                <a:spcPct val="100000"/>
              </a:lnSpc>
              <a:spcBef>
                <a:spcPts val="0"/>
              </a:spcBef>
              <a:spcAft>
                <a:spcPts val="0"/>
              </a:spcAft>
              <a:buSzPts val="1800"/>
              <a:buNone/>
            </a:pPr>
            <a:endParaRPr/>
          </a:p>
          <a:p>
            <a:pPr marL="101600" lvl="0" indent="0" algn="l" rtl="0">
              <a:lnSpc>
                <a:spcPct val="100000"/>
              </a:lnSpc>
              <a:spcBef>
                <a:spcPts val="600"/>
              </a:spcBef>
              <a:spcAft>
                <a:spcPts val="0"/>
              </a:spcAft>
              <a:buSzPts val="2000"/>
              <a:buNone/>
            </a:pPr>
            <a:r>
              <a:rPr lang="fr-FR"/>
              <a:t>🡪 Take data from anys source, and any format then search, analyse and visualise</a:t>
            </a:r>
            <a:endParaRPr/>
          </a:p>
          <a:p>
            <a:pPr marL="101600" lvl="0" indent="0" algn="l" rtl="0">
              <a:lnSpc>
                <a:spcPct val="100000"/>
              </a:lnSpc>
              <a:spcBef>
                <a:spcPts val="600"/>
              </a:spcBef>
              <a:spcAft>
                <a:spcPts val="0"/>
              </a:spcAft>
              <a:buSzPts val="2000"/>
              <a:buNone/>
            </a:pPr>
            <a:r>
              <a:rPr lang="fr-FR"/>
              <a:t>🡪 Free and open source since the beginning</a:t>
            </a:r>
            <a:endParaRPr/>
          </a:p>
          <a:p>
            <a:pPr marL="457200" lvl="0" indent="-228600" algn="l" rtl="0">
              <a:lnSpc>
                <a:spcPct val="100000"/>
              </a:lnSpc>
              <a:spcBef>
                <a:spcPts val="600"/>
              </a:spcBef>
              <a:spcAft>
                <a:spcPts val="0"/>
              </a:spcAft>
              <a:buSzPts val="2000"/>
              <a:buNone/>
            </a:pPr>
            <a:endParaRPr/>
          </a:p>
        </p:txBody>
      </p:sp>
      <p:sp>
        <p:nvSpPr>
          <p:cNvPr id="377" name="Google Shape;377;p6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3"/>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Elasticsearch use cases</a:t>
            </a:r>
            <a:endParaRPr/>
          </a:p>
        </p:txBody>
      </p:sp>
      <p:sp>
        <p:nvSpPr>
          <p:cNvPr id="383" name="Google Shape;383;p63"/>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fr-FR"/>
              <a:t>Logging (Blizzard Video games)</a:t>
            </a:r>
            <a:endParaRPr/>
          </a:p>
          <a:p>
            <a:pPr marL="457200" lvl="0" indent="-355600" algn="l" rtl="0">
              <a:lnSpc>
                <a:spcPct val="100000"/>
              </a:lnSpc>
              <a:spcBef>
                <a:spcPts val="600"/>
              </a:spcBef>
              <a:spcAft>
                <a:spcPts val="0"/>
              </a:spcAft>
              <a:buSzPts val="2000"/>
              <a:buChar char="◉"/>
            </a:pPr>
            <a:r>
              <a:rPr lang="fr-FR"/>
              <a:t>Metrics (Nasa to store tempearture on mars for example: )</a:t>
            </a:r>
            <a:endParaRPr/>
          </a:p>
          <a:p>
            <a:pPr marL="457200" lvl="0" indent="-355600" algn="l" rtl="0">
              <a:lnSpc>
                <a:spcPct val="100000"/>
              </a:lnSpc>
              <a:spcBef>
                <a:spcPts val="600"/>
              </a:spcBef>
              <a:spcAft>
                <a:spcPts val="0"/>
              </a:spcAft>
              <a:buSzPts val="2000"/>
              <a:buChar char="◉"/>
            </a:pPr>
            <a:r>
              <a:rPr lang="fr-FR"/>
              <a:t>Security analytics (Slack)</a:t>
            </a:r>
            <a:endParaRPr/>
          </a:p>
          <a:p>
            <a:pPr marL="457200" lvl="0" indent="-355600" algn="l" rtl="0">
              <a:lnSpc>
                <a:spcPct val="100000"/>
              </a:lnSpc>
              <a:spcBef>
                <a:spcPts val="600"/>
              </a:spcBef>
              <a:spcAft>
                <a:spcPts val="0"/>
              </a:spcAft>
              <a:buSzPts val="2000"/>
              <a:buChar char="◉"/>
            </a:pPr>
            <a:r>
              <a:rPr lang="fr-FR"/>
              <a:t>Business analytics (Tinder helping getting a match by finding people closed to you)</a:t>
            </a:r>
            <a:endParaRPr/>
          </a:p>
          <a:p>
            <a:pPr marL="457200" lvl="0" indent="-228600" algn="l" rtl="0">
              <a:lnSpc>
                <a:spcPct val="100000"/>
              </a:lnSpc>
              <a:spcBef>
                <a:spcPts val="600"/>
              </a:spcBef>
              <a:spcAft>
                <a:spcPts val="0"/>
              </a:spcAft>
              <a:buSzPts val="2000"/>
              <a:buNone/>
            </a:pPr>
            <a:endParaRPr/>
          </a:p>
        </p:txBody>
      </p:sp>
      <p:sp>
        <p:nvSpPr>
          <p:cNvPr id="384" name="Google Shape;384;p63"/>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4"/>
          <p:cNvSpPr txBox="1">
            <a:spLocks noGrp="1"/>
          </p:cNvSpPr>
          <p:nvPr>
            <p:ph type="title"/>
          </p:nvPr>
        </p:nvSpPr>
        <p:spPr>
          <a:xfrm>
            <a:off x="1016753" y="176924"/>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What is ElasticSearch ?</a:t>
            </a:r>
            <a:endParaRPr/>
          </a:p>
        </p:txBody>
      </p:sp>
      <p:sp>
        <p:nvSpPr>
          <p:cNvPr id="390" name="Google Shape;390;p64"/>
          <p:cNvSpPr txBox="1">
            <a:spLocks noGrp="1"/>
          </p:cNvSpPr>
          <p:nvPr>
            <p:ph type="body" idx="1"/>
          </p:nvPr>
        </p:nvSpPr>
        <p:spPr>
          <a:xfrm>
            <a:off x="353758" y="962847"/>
            <a:ext cx="8322590" cy="3558767"/>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sz="1600" b="0" i="0">
                <a:solidFill>
                  <a:schemeClr val="dk1"/>
                </a:solidFill>
                <a:latin typeface="Roboto"/>
                <a:ea typeface="Roboto"/>
                <a:cs typeface="Roboto"/>
                <a:sym typeface="Roboto"/>
              </a:rPr>
              <a:t>Elasticsearch is a powerful and versatile </a:t>
            </a:r>
            <a:r>
              <a:rPr lang="fr-FR" sz="1600" b="1" i="0">
                <a:solidFill>
                  <a:schemeClr val="dk1"/>
                </a:solidFill>
                <a:latin typeface="Roboto"/>
                <a:ea typeface="Roboto"/>
                <a:cs typeface="Roboto"/>
                <a:sym typeface="Roboto"/>
              </a:rPr>
              <a:t>open-source</a:t>
            </a:r>
            <a:r>
              <a:rPr lang="fr-FR" sz="1600" b="0" i="0">
                <a:solidFill>
                  <a:schemeClr val="dk1"/>
                </a:solidFill>
                <a:latin typeface="Roboto"/>
                <a:ea typeface="Roboto"/>
                <a:cs typeface="Roboto"/>
                <a:sym typeface="Roboto"/>
              </a:rPr>
              <a:t> search and analytics engine designed for handling large volumes of data, with several key characteristics:</a:t>
            </a:r>
            <a:endParaRPr/>
          </a:p>
          <a:p>
            <a:pPr marL="457200" lvl="0" indent="-355600" algn="l" rtl="0">
              <a:lnSpc>
                <a:spcPct val="100000"/>
              </a:lnSpc>
              <a:spcBef>
                <a:spcPts val="600"/>
              </a:spcBef>
              <a:spcAft>
                <a:spcPts val="0"/>
              </a:spcAft>
              <a:buSzPts val="2000"/>
              <a:buFont typeface="Arial"/>
              <a:buChar char="•"/>
            </a:pPr>
            <a:r>
              <a:rPr lang="fr-FR" sz="1400" b="1" i="0">
                <a:solidFill>
                  <a:schemeClr val="dk1"/>
                </a:solidFill>
                <a:latin typeface="Roboto"/>
                <a:ea typeface="Roboto"/>
                <a:cs typeface="Roboto"/>
                <a:sym typeface="Roboto"/>
              </a:rPr>
              <a:t>Real-Time Search:</a:t>
            </a:r>
            <a:r>
              <a:rPr lang="fr-FR" sz="1400" b="0" i="0">
                <a:solidFill>
                  <a:schemeClr val="dk1"/>
                </a:solidFill>
                <a:latin typeface="Roboto"/>
                <a:ea typeface="Roboto"/>
                <a:cs typeface="Roboto"/>
                <a:sym typeface="Roboto"/>
              </a:rPr>
              <a:t> Elasticsearch provides real-time search capabilities, allowing users to access and query data immediately after it's indexed.</a:t>
            </a:r>
            <a:endParaRPr/>
          </a:p>
          <a:p>
            <a:pPr marL="457200" lvl="0" indent="-355600" algn="l" rtl="0">
              <a:lnSpc>
                <a:spcPct val="100000"/>
              </a:lnSpc>
              <a:spcBef>
                <a:spcPts val="600"/>
              </a:spcBef>
              <a:spcAft>
                <a:spcPts val="0"/>
              </a:spcAft>
              <a:buSzPts val="2000"/>
              <a:buFont typeface="Arial"/>
              <a:buChar char="•"/>
            </a:pPr>
            <a:r>
              <a:rPr lang="fr-FR" sz="1400" b="1" i="0">
                <a:solidFill>
                  <a:schemeClr val="dk1"/>
                </a:solidFill>
                <a:latin typeface="Roboto"/>
                <a:ea typeface="Roboto"/>
                <a:cs typeface="Roboto"/>
                <a:sym typeface="Roboto"/>
              </a:rPr>
              <a:t>Distributed and Scalable:</a:t>
            </a:r>
            <a:r>
              <a:rPr lang="fr-FR" sz="1400" b="0" i="0">
                <a:solidFill>
                  <a:schemeClr val="dk1"/>
                </a:solidFill>
                <a:latin typeface="Roboto"/>
                <a:ea typeface="Roboto"/>
                <a:cs typeface="Roboto"/>
                <a:sym typeface="Roboto"/>
              </a:rPr>
              <a:t> It is distributed and scalable, making it suitable for handling large datasets and providing high availability and fault tolerance.</a:t>
            </a:r>
            <a:endParaRPr/>
          </a:p>
          <a:p>
            <a:pPr marL="457200" lvl="0" indent="-355600" algn="l" rtl="0">
              <a:lnSpc>
                <a:spcPct val="100000"/>
              </a:lnSpc>
              <a:spcBef>
                <a:spcPts val="600"/>
              </a:spcBef>
              <a:spcAft>
                <a:spcPts val="0"/>
              </a:spcAft>
              <a:buSzPts val="2000"/>
              <a:buFont typeface="Arial"/>
              <a:buChar char="•"/>
            </a:pPr>
            <a:r>
              <a:rPr lang="fr-FR" sz="1400" b="1" i="0">
                <a:solidFill>
                  <a:schemeClr val="dk1"/>
                </a:solidFill>
                <a:latin typeface="Roboto"/>
                <a:ea typeface="Roboto"/>
                <a:cs typeface="Roboto"/>
                <a:sym typeface="Roboto"/>
              </a:rPr>
              <a:t>Full-Text Search:</a:t>
            </a:r>
            <a:r>
              <a:rPr lang="fr-FR" sz="1400" b="0" i="0">
                <a:solidFill>
                  <a:schemeClr val="dk1"/>
                </a:solidFill>
                <a:latin typeface="Roboto"/>
                <a:ea typeface="Roboto"/>
                <a:cs typeface="Roboto"/>
                <a:sym typeface="Roboto"/>
              </a:rPr>
              <a:t> Elasticsearch excels in full-text search, enabling complex text-based queries and relevance ranking.</a:t>
            </a:r>
            <a:endParaRPr/>
          </a:p>
          <a:p>
            <a:pPr marL="457200" lvl="0" indent="-355600" algn="l" rtl="0">
              <a:lnSpc>
                <a:spcPct val="100000"/>
              </a:lnSpc>
              <a:spcBef>
                <a:spcPts val="600"/>
              </a:spcBef>
              <a:spcAft>
                <a:spcPts val="0"/>
              </a:spcAft>
              <a:buSzPts val="2000"/>
              <a:buFont typeface="Arial"/>
              <a:buChar char="•"/>
            </a:pPr>
            <a:r>
              <a:rPr lang="fr-FR" sz="1400" b="1" i="0">
                <a:solidFill>
                  <a:schemeClr val="dk1"/>
                </a:solidFill>
                <a:latin typeface="Roboto"/>
                <a:ea typeface="Roboto"/>
                <a:cs typeface="Roboto"/>
                <a:sym typeface="Roboto"/>
              </a:rPr>
              <a:t>Ecosystem:</a:t>
            </a:r>
            <a:r>
              <a:rPr lang="fr-FR" sz="1400" b="0" i="0">
                <a:solidFill>
                  <a:schemeClr val="dk1"/>
                </a:solidFill>
                <a:latin typeface="Roboto"/>
                <a:ea typeface="Roboto"/>
                <a:cs typeface="Roboto"/>
                <a:sym typeface="Roboto"/>
              </a:rPr>
              <a:t> It is part of a broader ecosystem, including components like Logstash and Kibana for data ingestion and visualization.</a:t>
            </a:r>
            <a:endParaRPr/>
          </a:p>
          <a:p>
            <a:pPr marL="457200" lvl="0" indent="-355600" algn="l" rtl="0">
              <a:lnSpc>
                <a:spcPct val="100000"/>
              </a:lnSpc>
              <a:spcBef>
                <a:spcPts val="600"/>
              </a:spcBef>
              <a:spcAft>
                <a:spcPts val="0"/>
              </a:spcAft>
              <a:buSzPts val="2000"/>
              <a:buFont typeface="Arial"/>
              <a:buChar char="•"/>
            </a:pPr>
            <a:r>
              <a:rPr lang="fr-FR" sz="1400" b="1" i="0">
                <a:solidFill>
                  <a:schemeClr val="dk1"/>
                </a:solidFill>
                <a:latin typeface="Roboto"/>
                <a:ea typeface="Roboto"/>
                <a:cs typeface="Roboto"/>
                <a:sym typeface="Roboto"/>
              </a:rPr>
              <a:t>Wide Range of Use Cases:</a:t>
            </a:r>
            <a:r>
              <a:rPr lang="fr-FR" sz="1400" b="0" i="0">
                <a:solidFill>
                  <a:schemeClr val="dk1"/>
                </a:solidFill>
                <a:latin typeface="Roboto"/>
                <a:ea typeface="Roboto"/>
                <a:cs typeface="Roboto"/>
                <a:sym typeface="Roboto"/>
              </a:rPr>
              <a:t> Elasticsearch is used in various applications, from e-commerce product searches to log analysis and monitoring in IT operations.</a:t>
            </a:r>
            <a:endParaRPr/>
          </a:p>
          <a:p>
            <a:pPr marL="101600" lvl="0" indent="0" algn="l" rtl="0">
              <a:lnSpc>
                <a:spcPct val="100000"/>
              </a:lnSpc>
              <a:spcBef>
                <a:spcPts val="600"/>
              </a:spcBef>
              <a:spcAft>
                <a:spcPts val="0"/>
              </a:spcAft>
              <a:buSzPts val="2000"/>
              <a:buNone/>
            </a:pPr>
            <a:endParaRPr sz="1600">
              <a:solidFill>
                <a:schemeClr val="dk1"/>
              </a:solidFill>
              <a:latin typeface="Roboto"/>
              <a:ea typeface="Roboto"/>
              <a:cs typeface="Roboto"/>
              <a:sym typeface="Roboto"/>
            </a:endParaRPr>
          </a:p>
        </p:txBody>
      </p:sp>
      <p:sp>
        <p:nvSpPr>
          <p:cNvPr id="391" name="Google Shape;391;p64"/>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2a7b9e6392d_0_6"/>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a:t>Elasticsearch cluster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5"/>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Data storage</a:t>
            </a:r>
            <a:endParaRPr/>
          </a:p>
        </p:txBody>
      </p:sp>
      <p:sp>
        <p:nvSpPr>
          <p:cNvPr id="402" name="Google Shape;402;p65"/>
          <p:cNvSpPr txBox="1">
            <a:spLocks noGrp="1"/>
          </p:cNvSpPr>
          <p:nvPr>
            <p:ph type="body" idx="1"/>
          </p:nvPr>
        </p:nvSpPr>
        <p:spPr>
          <a:xfrm>
            <a:off x="829160" y="1357808"/>
            <a:ext cx="7344030" cy="679976"/>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fr-FR"/>
              <a:t>Data is stored as a document, as a json object with a unique Id</a:t>
            </a:r>
            <a:endParaRPr/>
          </a:p>
          <a:p>
            <a:pPr marL="457200" lvl="0" indent="-228600" algn="l" rtl="0">
              <a:lnSpc>
                <a:spcPct val="100000"/>
              </a:lnSpc>
              <a:spcBef>
                <a:spcPts val="600"/>
              </a:spcBef>
              <a:spcAft>
                <a:spcPts val="0"/>
              </a:spcAft>
              <a:buSzPts val="2000"/>
              <a:buNone/>
            </a:pPr>
            <a:endParaRPr/>
          </a:p>
        </p:txBody>
      </p:sp>
      <p:sp>
        <p:nvSpPr>
          <p:cNvPr id="403" name="Google Shape;403;p65"/>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35</a:t>
            </a:fld>
            <a:endParaRPr/>
          </a:p>
        </p:txBody>
      </p:sp>
      <p:grpSp>
        <p:nvGrpSpPr>
          <p:cNvPr id="404" name="Google Shape;404;p65"/>
          <p:cNvGrpSpPr/>
          <p:nvPr/>
        </p:nvGrpSpPr>
        <p:grpSpPr>
          <a:xfrm>
            <a:off x="1890793" y="2131580"/>
            <a:ext cx="4474408" cy="1789491"/>
            <a:chOff x="1890793" y="2131580"/>
            <a:chExt cx="4474408" cy="1789491"/>
          </a:xfrm>
        </p:grpSpPr>
        <p:sp>
          <p:nvSpPr>
            <p:cNvPr id="405" name="Google Shape;405;p65"/>
            <p:cNvSpPr/>
            <p:nvPr/>
          </p:nvSpPr>
          <p:spPr>
            <a:xfrm>
              <a:off x="1890793" y="2131580"/>
              <a:ext cx="4474408" cy="1789491"/>
            </a:xfrm>
            <a:prstGeom prst="roundRect">
              <a:avLst>
                <a:gd name="adj" fmla="val 16667"/>
              </a:avLst>
            </a:prstGeom>
            <a:solidFill>
              <a:srgbClr val="E2F1EC"/>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65"/>
            <p:cNvSpPr txBox="1"/>
            <p:nvPr/>
          </p:nvSpPr>
          <p:spPr>
            <a:xfrm>
              <a:off x="2185262" y="2301497"/>
              <a:ext cx="3944318"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"_id"</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2</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"name"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"Jane Smith"</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"email"</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"jane.smith@example.com"</a:t>
              </a: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"age"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25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a:t>
              </a:r>
              <a:endParaRPr sz="1400" b="0" i="0" u="none" strike="noStrike" cap="none">
                <a:solidFill>
                  <a:schemeClr val="dk1"/>
                </a:solidFill>
                <a:latin typeface="Roboto"/>
                <a:ea typeface="Roboto"/>
                <a:cs typeface="Roboto"/>
                <a:sym typeface="Robot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6"/>
          <p:cNvSpPr txBox="1">
            <a:spLocks noGrp="1"/>
          </p:cNvSpPr>
          <p:nvPr>
            <p:ph type="title"/>
          </p:nvPr>
        </p:nvSpPr>
        <p:spPr>
          <a:xfrm>
            <a:off x="1075850" y="227533"/>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Index</a:t>
            </a:r>
            <a:endParaRPr/>
          </a:p>
        </p:txBody>
      </p:sp>
      <p:sp>
        <p:nvSpPr>
          <p:cNvPr id="412" name="Google Shape;412;p66"/>
          <p:cNvSpPr txBox="1">
            <a:spLocks noGrp="1"/>
          </p:cNvSpPr>
          <p:nvPr>
            <p:ph type="body" idx="1"/>
          </p:nvPr>
        </p:nvSpPr>
        <p:spPr>
          <a:xfrm>
            <a:off x="727138" y="811749"/>
            <a:ext cx="7688442"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a:t>Documents that are related to each others are grouped into index </a:t>
            </a:r>
            <a:endParaRPr/>
          </a:p>
        </p:txBody>
      </p:sp>
      <p:sp>
        <p:nvSpPr>
          <p:cNvPr id="413" name="Google Shape;413;p66"/>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36</a:t>
            </a:fld>
            <a:endParaRPr/>
          </a:p>
        </p:txBody>
      </p:sp>
      <p:grpSp>
        <p:nvGrpSpPr>
          <p:cNvPr id="414" name="Google Shape;414;p66"/>
          <p:cNvGrpSpPr/>
          <p:nvPr/>
        </p:nvGrpSpPr>
        <p:grpSpPr>
          <a:xfrm>
            <a:off x="4569850" y="1536735"/>
            <a:ext cx="3845730" cy="3129165"/>
            <a:chOff x="1890793" y="2131580"/>
            <a:chExt cx="4474408" cy="1858033"/>
          </a:xfrm>
        </p:grpSpPr>
        <p:sp>
          <p:nvSpPr>
            <p:cNvPr id="415" name="Google Shape;415;p66"/>
            <p:cNvSpPr/>
            <p:nvPr/>
          </p:nvSpPr>
          <p:spPr>
            <a:xfrm>
              <a:off x="1890793" y="2131580"/>
              <a:ext cx="4474408" cy="1789491"/>
            </a:xfrm>
            <a:prstGeom prst="roundRect">
              <a:avLst>
                <a:gd name="adj" fmla="val 16667"/>
              </a:avLst>
            </a:prstGeom>
            <a:solidFill>
              <a:srgbClr val="E2F1EC"/>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6" name="Google Shape;416;p66"/>
            <p:cNvSpPr txBox="1"/>
            <p:nvPr/>
          </p:nvSpPr>
          <p:spPr>
            <a:xfrm>
              <a:off x="2155837" y="2271750"/>
              <a:ext cx="3944317" cy="17178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"_id"</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2</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"name"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"Jane Smith"</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"email"</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"jane.smith@example.com"</a:t>
              </a: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"age"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25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"_id"</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3</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"name"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“Tom Durand"</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"email"</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“tom.durand@example.com"</a:t>
              </a: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"age"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42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a:t>
              </a:r>
              <a:endParaRPr sz="14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endParaRPr sz="1400" b="0" i="0" u="none" strike="noStrike" cap="none">
                <a:solidFill>
                  <a:schemeClr val="dk1"/>
                </a:solidFill>
                <a:latin typeface="Roboto"/>
                <a:ea typeface="Roboto"/>
                <a:cs typeface="Roboto"/>
                <a:sym typeface="Roboto"/>
              </a:endParaRPr>
            </a:p>
          </p:txBody>
        </p:sp>
      </p:grpSp>
      <p:grpSp>
        <p:nvGrpSpPr>
          <p:cNvPr id="417" name="Google Shape;417;p66"/>
          <p:cNvGrpSpPr/>
          <p:nvPr/>
        </p:nvGrpSpPr>
        <p:grpSpPr>
          <a:xfrm>
            <a:off x="496314" y="1536735"/>
            <a:ext cx="3845730" cy="3129165"/>
            <a:chOff x="1890793" y="2131580"/>
            <a:chExt cx="4474408" cy="1858033"/>
          </a:xfrm>
        </p:grpSpPr>
        <p:sp>
          <p:nvSpPr>
            <p:cNvPr id="418" name="Google Shape;418;p66"/>
            <p:cNvSpPr/>
            <p:nvPr/>
          </p:nvSpPr>
          <p:spPr>
            <a:xfrm>
              <a:off x="1890793" y="2131580"/>
              <a:ext cx="4474408" cy="1789491"/>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9" name="Google Shape;419;p66"/>
            <p:cNvSpPr txBox="1"/>
            <p:nvPr/>
          </p:nvSpPr>
          <p:spPr>
            <a:xfrm>
              <a:off x="2155837" y="2271750"/>
              <a:ext cx="3944317" cy="17178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"_id"</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1</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"name"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“Smartphone"</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“price"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 800</a:t>
              </a: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“brand"</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“XYZ Tech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"_id"</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2</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"name"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“Camera"</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“price"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500</a:t>
              </a:r>
              <a:endParaRPr sz="14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“brand"</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“CameroCo”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a:t>
              </a:r>
              <a:endParaRPr sz="14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endParaRPr sz="1400" b="0" i="0" u="none" strike="noStrike" cap="none">
                <a:solidFill>
                  <a:schemeClr val="dk1"/>
                </a:solidFill>
                <a:latin typeface="Roboto"/>
                <a:ea typeface="Roboto"/>
                <a:cs typeface="Roboto"/>
                <a:sym typeface="Roboto"/>
              </a:endParaRPr>
            </a:p>
          </p:txBody>
        </p:sp>
      </p:grpSp>
      <p:sp>
        <p:nvSpPr>
          <p:cNvPr id="420" name="Google Shape;420;p66"/>
          <p:cNvSpPr/>
          <p:nvPr/>
        </p:nvSpPr>
        <p:spPr>
          <a:xfrm>
            <a:off x="1280052" y="1403243"/>
            <a:ext cx="2278251" cy="402955"/>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lt1"/>
                </a:solidFill>
                <a:latin typeface="Arial"/>
                <a:ea typeface="Arial"/>
                <a:cs typeface="Arial"/>
                <a:sym typeface="Arial"/>
              </a:rPr>
              <a:t>Index : products</a:t>
            </a:r>
            <a:endParaRPr sz="1400" b="0" i="0" u="none" strike="noStrike" cap="none">
              <a:solidFill>
                <a:schemeClr val="lt1"/>
              </a:solidFill>
              <a:latin typeface="Arial"/>
              <a:ea typeface="Arial"/>
              <a:cs typeface="Arial"/>
              <a:sym typeface="Arial"/>
            </a:endParaRPr>
          </a:p>
        </p:txBody>
      </p:sp>
      <p:sp>
        <p:nvSpPr>
          <p:cNvPr id="421" name="Google Shape;421;p66"/>
          <p:cNvSpPr/>
          <p:nvPr/>
        </p:nvSpPr>
        <p:spPr>
          <a:xfrm>
            <a:off x="5353588" y="1400014"/>
            <a:ext cx="2278251" cy="402955"/>
          </a:xfrm>
          <a:prstGeom prst="roundRect">
            <a:avLst>
              <a:gd name="adj" fmla="val 16667"/>
            </a:avLst>
          </a:prstGeom>
          <a:solidFill>
            <a:schemeClr val="accent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lt1"/>
                </a:solidFill>
                <a:latin typeface="Arial"/>
                <a:ea typeface="Arial"/>
                <a:cs typeface="Arial"/>
                <a:sym typeface="Arial"/>
              </a:rPr>
              <a:t>Index : users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7"/>
          <p:cNvSpPr txBox="1">
            <a:spLocks noGrp="1"/>
          </p:cNvSpPr>
          <p:nvPr>
            <p:ph type="title"/>
          </p:nvPr>
        </p:nvSpPr>
        <p:spPr>
          <a:xfrm>
            <a:off x="1073700" y="187342"/>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Elasticsearch Cluster</a:t>
            </a:r>
            <a:endParaRPr/>
          </a:p>
        </p:txBody>
      </p:sp>
      <p:sp>
        <p:nvSpPr>
          <p:cNvPr id="427" name="Google Shape;427;p67"/>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37</a:t>
            </a:fld>
            <a:endParaRPr/>
          </a:p>
        </p:txBody>
      </p:sp>
      <p:grpSp>
        <p:nvGrpSpPr>
          <p:cNvPr id="428" name="Google Shape;428;p67"/>
          <p:cNvGrpSpPr/>
          <p:nvPr/>
        </p:nvGrpSpPr>
        <p:grpSpPr>
          <a:xfrm>
            <a:off x="2635018" y="903142"/>
            <a:ext cx="3512986" cy="3502617"/>
            <a:chOff x="2635018" y="903142"/>
            <a:chExt cx="3512986" cy="3502617"/>
          </a:xfrm>
        </p:grpSpPr>
        <p:grpSp>
          <p:nvGrpSpPr>
            <p:cNvPr id="429" name="Google Shape;429;p67"/>
            <p:cNvGrpSpPr/>
            <p:nvPr/>
          </p:nvGrpSpPr>
          <p:grpSpPr>
            <a:xfrm>
              <a:off x="2635018" y="903142"/>
              <a:ext cx="3512986" cy="3502617"/>
              <a:chOff x="15805" y="820022"/>
              <a:chExt cx="3512986" cy="3502617"/>
            </a:xfrm>
          </p:grpSpPr>
          <p:sp>
            <p:nvSpPr>
              <p:cNvPr id="430" name="Google Shape;430;p67"/>
              <p:cNvSpPr/>
              <p:nvPr/>
            </p:nvSpPr>
            <p:spPr>
              <a:xfrm>
                <a:off x="364978" y="820022"/>
                <a:ext cx="3163813" cy="3502617"/>
              </a:xfrm>
              <a:prstGeom prst="roundRect">
                <a:avLst>
                  <a:gd name="adj" fmla="val 16667"/>
                </a:avLst>
              </a:prstGeom>
              <a:solidFill>
                <a:srgbClr val="CFE6F6"/>
              </a:solidFill>
              <a:ln w="9525"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1" name="Google Shape;431;p67"/>
              <p:cNvSpPr/>
              <p:nvPr/>
            </p:nvSpPr>
            <p:spPr>
              <a:xfrm>
                <a:off x="817315" y="1422336"/>
                <a:ext cx="2297006"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2" name="Google Shape;432;p67"/>
              <p:cNvSpPr/>
              <p:nvPr/>
            </p:nvSpPr>
            <p:spPr>
              <a:xfrm>
                <a:off x="1263112" y="2106382"/>
                <a:ext cx="1440960" cy="464949"/>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433" name="Google Shape;433;p67"/>
              <p:cNvSpPr/>
              <p:nvPr/>
            </p:nvSpPr>
            <p:spPr>
              <a:xfrm>
                <a:off x="1263112" y="2717042"/>
                <a:ext cx="1440960"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chemeClr val="dk1"/>
                    </a:solidFill>
                    <a:latin typeface="Arial"/>
                    <a:ea typeface="Arial"/>
                    <a:cs typeface="Arial"/>
                    <a:sym typeface="Arial"/>
                  </a:rPr>
                  <a:t>Shard 1</a:t>
                </a:r>
                <a:endParaRPr sz="1400" b="1" i="0" u="none" strike="noStrike" cap="none">
                  <a:solidFill>
                    <a:schemeClr val="dk1"/>
                  </a:solidFill>
                  <a:latin typeface="Arial"/>
                  <a:ea typeface="Arial"/>
                  <a:cs typeface="Arial"/>
                  <a:sym typeface="Arial"/>
                </a:endParaRPr>
              </a:p>
            </p:txBody>
          </p:sp>
          <p:sp>
            <p:nvSpPr>
              <p:cNvPr id="434" name="Google Shape;434;p67"/>
              <p:cNvSpPr/>
              <p:nvPr/>
            </p:nvSpPr>
            <p:spPr>
              <a:xfrm>
                <a:off x="1263112" y="3327702"/>
                <a:ext cx="1440960"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chemeClr val="dk1"/>
                    </a:solidFill>
                    <a:latin typeface="Arial"/>
                    <a:ea typeface="Arial"/>
                    <a:cs typeface="Arial"/>
                    <a:sym typeface="Arial"/>
                  </a:rPr>
                  <a:t>Shard 1</a:t>
                </a:r>
                <a:endParaRPr sz="1400" b="1" i="0" u="none" strike="noStrike" cap="none">
                  <a:solidFill>
                    <a:schemeClr val="dk1"/>
                  </a:solidFill>
                  <a:latin typeface="Arial"/>
                  <a:ea typeface="Arial"/>
                  <a:cs typeface="Arial"/>
                  <a:sym typeface="Arial"/>
                </a:endParaRPr>
              </a:p>
            </p:txBody>
          </p:sp>
          <p:sp>
            <p:nvSpPr>
              <p:cNvPr id="435" name="Google Shape;435;p67"/>
              <p:cNvSpPr txBox="1"/>
              <p:nvPr/>
            </p:nvSpPr>
            <p:spPr>
              <a:xfrm>
                <a:off x="1509482" y="1610471"/>
                <a:ext cx="8748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1</a:t>
                </a:r>
                <a:endParaRPr sz="1400" b="1" i="0" u="none" strike="noStrike" cap="none">
                  <a:solidFill>
                    <a:srgbClr val="000000"/>
                  </a:solidFill>
                  <a:latin typeface="Arial"/>
                  <a:ea typeface="Arial"/>
                  <a:cs typeface="Arial"/>
                  <a:sym typeface="Arial"/>
                </a:endParaRPr>
              </a:p>
            </p:txBody>
          </p:sp>
          <p:sp>
            <p:nvSpPr>
              <p:cNvPr id="436" name="Google Shape;436;p67"/>
              <p:cNvSpPr/>
              <p:nvPr/>
            </p:nvSpPr>
            <p:spPr>
              <a:xfrm>
                <a:off x="1073701" y="2026871"/>
                <a:ext cx="1832232" cy="62334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7" name="Google Shape;437;p67"/>
              <p:cNvSpPr/>
              <p:nvPr/>
            </p:nvSpPr>
            <p:spPr>
              <a:xfrm>
                <a:off x="1073700" y="2669588"/>
                <a:ext cx="1832233" cy="569659"/>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8" name="Google Shape;438;p67"/>
              <p:cNvSpPr txBox="1"/>
              <p:nvPr/>
            </p:nvSpPr>
            <p:spPr>
              <a:xfrm>
                <a:off x="15805" y="2179212"/>
                <a:ext cx="1046798" cy="307777"/>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0000"/>
                    </a:solidFill>
                    <a:latin typeface="Arial"/>
                    <a:ea typeface="Arial"/>
                    <a:cs typeface="Arial"/>
                    <a:sym typeface="Arial"/>
                  </a:rPr>
                  <a:t>products</a:t>
                </a:r>
                <a:endParaRPr sz="1400" b="1" i="0" u="none" strike="noStrike" cap="none">
                  <a:solidFill>
                    <a:srgbClr val="FF0000"/>
                  </a:solidFill>
                  <a:latin typeface="Arial"/>
                  <a:ea typeface="Arial"/>
                  <a:cs typeface="Arial"/>
                  <a:sym typeface="Arial"/>
                </a:endParaRPr>
              </a:p>
            </p:txBody>
          </p:sp>
          <p:sp>
            <p:nvSpPr>
              <p:cNvPr id="439" name="Google Shape;439;p67"/>
              <p:cNvSpPr txBox="1"/>
              <p:nvPr/>
            </p:nvSpPr>
            <p:spPr>
              <a:xfrm>
                <a:off x="205353" y="2810399"/>
                <a:ext cx="750376" cy="307777"/>
              </a:xfrm>
              <a:prstGeom prst="rect">
                <a:avLst/>
              </a:prstGeom>
              <a:solidFill>
                <a:srgbClr val="BFBFB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FF00"/>
                    </a:solidFill>
                    <a:latin typeface="Arial"/>
                    <a:ea typeface="Arial"/>
                    <a:cs typeface="Arial"/>
                    <a:sym typeface="Arial"/>
                  </a:rPr>
                  <a:t>users</a:t>
                </a:r>
                <a:endParaRPr sz="1400" b="1" i="0" u="none" strike="noStrike" cap="none">
                  <a:solidFill>
                    <a:srgbClr val="FFFF00"/>
                  </a:solidFill>
                  <a:latin typeface="Arial"/>
                  <a:ea typeface="Arial"/>
                  <a:cs typeface="Arial"/>
                  <a:sym typeface="Arial"/>
                </a:endParaRPr>
              </a:p>
            </p:txBody>
          </p:sp>
        </p:grpSp>
        <p:sp>
          <p:nvSpPr>
            <p:cNvPr id="440" name="Google Shape;440;p67"/>
            <p:cNvSpPr txBox="1"/>
            <p:nvPr/>
          </p:nvSpPr>
          <p:spPr>
            <a:xfrm>
              <a:off x="3535829" y="1044868"/>
              <a:ext cx="20605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Elasticsearch Cluster</a:t>
              </a:r>
              <a:endParaRPr sz="1400" b="1" i="0" u="none" strike="noStrike" cap="non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8"/>
          <p:cNvSpPr txBox="1">
            <a:spLocks noGrp="1"/>
          </p:cNvSpPr>
          <p:nvPr>
            <p:ph type="title"/>
          </p:nvPr>
        </p:nvSpPr>
        <p:spPr>
          <a:xfrm>
            <a:off x="1073700" y="187342"/>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Elasticsearch Cluster</a:t>
            </a:r>
            <a:endParaRPr/>
          </a:p>
        </p:txBody>
      </p:sp>
      <p:sp>
        <p:nvSpPr>
          <p:cNvPr id="446" name="Google Shape;446;p68"/>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38</a:t>
            </a:fld>
            <a:endParaRPr/>
          </a:p>
        </p:txBody>
      </p:sp>
      <p:grpSp>
        <p:nvGrpSpPr>
          <p:cNvPr id="447" name="Google Shape;447;p68"/>
          <p:cNvGrpSpPr/>
          <p:nvPr/>
        </p:nvGrpSpPr>
        <p:grpSpPr>
          <a:xfrm>
            <a:off x="2635018" y="903142"/>
            <a:ext cx="3512986" cy="3502617"/>
            <a:chOff x="2635018" y="903142"/>
            <a:chExt cx="3512986" cy="3502617"/>
          </a:xfrm>
        </p:grpSpPr>
        <p:grpSp>
          <p:nvGrpSpPr>
            <p:cNvPr id="448" name="Google Shape;448;p68"/>
            <p:cNvGrpSpPr/>
            <p:nvPr/>
          </p:nvGrpSpPr>
          <p:grpSpPr>
            <a:xfrm>
              <a:off x="2635018" y="903142"/>
              <a:ext cx="3512986" cy="3502617"/>
              <a:chOff x="15805" y="820022"/>
              <a:chExt cx="3512986" cy="3502617"/>
            </a:xfrm>
          </p:grpSpPr>
          <p:sp>
            <p:nvSpPr>
              <p:cNvPr id="449" name="Google Shape;449;p68"/>
              <p:cNvSpPr/>
              <p:nvPr/>
            </p:nvSpPr>
            <p:spPr>
              <a:xfrm>
                <a:off x="364978" y="820022"/>
                <a:ext cx="3163813" cy="3502617"/>
              </a:xfrm>
              <a:prstGeom prst="roundRect">
                <a:avLst>
                  <a:gd name="adj" fmla="val 16667"/>
                </a:avLst>
              </a:prstGeom>
              <a:solidFill>
                <a:srgbClr val="CFE6F6"/>
              </a:solidFill>
              <a:ln w="9525"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0" name="Google Shape;450;p68"/>
              <p:cNvSpPr/>
              <p:nvPr/>
            </p:nvSpPr>
            <p:spPr>
              <a:xfrm>
                <a:off x="817315" y="1422336"/>
                <a:ext cx="2297006"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68"/>
              <p:cNvSpPr/>
              <p:nvPr/>
            </p:nvSpPr>
            <p:spPr>
              <a:xfrm>
                <a:off x="1263112" y="2106382"/>
                <a:ext cx="1440960" cy="464949"/>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452" name="Google Shape;452;p68"/>
              <p:cNvSpPr/>
              <p:nvPr/>
            </p:nvSpPr>
            <p:spPr>
              <a:xfrm>
                <a:off x="1263112" y="2717042"/>
                <a:ext cx="1440960"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chemeClr val="dk1"/>
                    </a:solidFill>
                    <a:latin typeface="Arial"/>
                    <a:ea typeface="Arial"/>
                    <a:cs typeface="Arial"/>
                    <a:sym typeface="Arial"/>
                  </a:rPr>
                  <a:t>Shard 1</a:t>
                </a:r>
                <a:endParaRPr sz="1400" b="1" i="0" u="none" strike="noStrike" cap="none">
                  <a:solidFill>
                    <a:schemeClr val="dk1"/>
                  </a:solidFill>
                  <a:latin typeface="Arial"/>
                  <a:ea typeface="Arial"/>
                  <a:cs typeface="Arial"/>
                  <a:sym typeface="Arial"/>
                </a:endParaRPr>
              </a:p>
            </p:txBody>
          </p:sp>
          <p:sp>
            <p:nvSpPr>
              <p:cNvPr id="453" name="Google Shape;453;p68"/>
              <p:cNvSpPr/>
              <p:nvPr/>
            </p:nvSpPr>
            <p:spPr>
              <a:xfrm>
                <a:off x="1263112" y="3327702"/>
                <a:ext cx="1440960"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chemeClr val="dk1"/>
                    </a:solidFill>
                    <a:latin typeface="Arial"/>
                    <a:ea typeface="Arial"/>
                    <a:cs typeface="Arial"/>
                    <a:sym typeface="Arial"/>
                  </a:rPr>
                  <a:t>Shard 1</a:t>
                </a:r>
                <a:endParaRPr sz="1400" b="1" i="0" u="none" strike="noStrike" cap="none">
                  <a:solidFill>
                    <a:schemeClr val="dk1"/>
                  </a:solidFill>
                  <a:latin typeface="Arial"/>
                  <a:ea typeface="Arial"/>
                  <a:cs typeface="Arial"/>
                  <a:sym typeface="Arial"/>
                </a:endParaRPr>
              </a:p>
            </p:txBody>
          </p:sp>
          <p:sp>
            <p:nvSpPr>
              <p:cNvPr id="454" name="Google Shape;454;p68"/>
              <p:cNvSpPr txBox="1"/>
              <p:nvPr/>
            </p:nvSpPr>
            <p:spPr>
              <a:xfrm>
                <a:off x="1509482" y="1610471"/>
                <a:ext cx="8748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1</a:t>
                </a:r>
                <a:endParaRPr sz="1400" b="1" i="0" u="none" strike="noStrike" cap="none">
                  <a:solidFill>
                    <a:srgbClr val="000000"/>
                  </a:solidFill>
                  <a:latin typeface="Arial"/>
                  <a:ea typeface="Arial"/>
                  <a:cs typeface="Arial"/>
                  <a:sym typeface="Arial"/>
                </a:endParaRPr>
              </a:p>
            </p:txBody>
          </p:sp>
          <p:sp>
            <p:nvSpPr>
              <p:cNvPr id="455" name="Google Shape;455;p68"/>
              <p:cNvSpPr/>
              <p:nvPr/>
            </p:nvSpPr>
            <p:spPr>
              <a:xfrm>
                <a:off x="1073701" y="2026871"/>
                <a:ext cx="1832232" cy="62334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6" name="Google Shape;456;p68"/>
              <p:cNvSpPr/>
              <p:nvPr/>
            </p:nvSpPr>
            <p:spPr>
              <a:xfrm>
                <a:off x="1073700" y="2669588"/>
                <a:ext cx="1832233" cy="569659"/>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7" name="Google Shape;457;p68"/>
              <p:cNvSpPr txBox="1"/>
              <p:nvPr/>
            </p:nvSpPr>
            <p:spPr>
              <a:xfrm>
                <a:off x="15805" y="2179212"/>
                <a:ext cx="1046798" cy="307777"/>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0000"/>
                    </a:solidFill>
                    <a:latin typeface="Arial"/>
                    <a:ea typeface="Arial"/>
                    <a:cs typeface="Arial"/>
                    <a:sym typeface="Arial"/>
                  </a:rPr>
                  <a:t>products</a:t>
                </a:r>
                <a:endParaRPr sz="1400" b="1" i="0" u="none" strike="noStrike" cap="none">
                  <a:solidFill>
                    <a:srgbClr val="FF0000"/>
                  </a:solidFill>
                  <a:latin typeface="Arial"/>
                  <a:ea typeface="Arial"/>
                  <a:cs typeface="Arial"/>
                  <a:sym typeface="Arial"/>
                </a:endParaRPr>
              </a:p>
            </p:txBody>
          </p:sp>
          <p:sp>
            <p:nvSpPr>
              <p:cNvPr id="458" name="Google Shape;458;p68"/>
              <p:cNvSpPr txBox="1"/>
              <p:nvPr/>
            </p:nvSpPr>
            <p:spPr>
              <a:xfrm>
                <a:off x="205353" y="2810399"/>
                <a:ext cx="750376" cy="307777"/>
              </a:xfrm>
              <a:prstGeom prst="rect">
                <a:avLst/>
              </a:prstGeom>
              <a:solidFill>
                <a:srgbClr val="BFBFB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FF00"/>
                    </a:solidFill>
                    <a:latin typeface="Arial"/>
                    <a:ea typeface="Arial"/>
                    <a:cs typeface="Arial"/>
                    <a:sym typeface="Arial"/>
                  </a:rPr>
                  <a:t>users</a:t>
                </a:r>
                <a:endParaRPr sz="1400" b="1" i="0" u="none" strike="noStrike" cap="none">
                  <a:solidFill>
                    <a:srgbClr val="FFFF00"/>
                  </a:solidFill>
                  <a:latin typeface="Arial"/>
                  <a:ea typeface="Arial"/>
                  <a:cs typeface="Arial"/>
                  <a:sym typeface="Arial"/>
                </a:endParaRPr>
              </a:p>
            </p:txBody>
          </p:sp>
        </p:grpSp>
        <p:sp>
          <p:nvSpPr>
            <p:cNvPr id="459" name="Google Shape;459;p68"/>
            <p:cNvSpPr txBox="1"/>
            <p:nvPr/>
          </p:nvSpPr>
          <p:spPr>
            <a:xfrm>
              <a:off x="3535829" y="1044868"/>
              <a:ext cx="20605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Elasticsearch Cluster</a:t>
              </a:r>
              <a:endParaRPr sz="1400" b="1" i="0" u="none" strike="noStrike" cap="none">
                <a:solidFill>
                  <a:srgbClr val="000000"/>
                </a:solidFill>
                <a:latin typeface="Arial"/>
                <a:ea typeface="Arial"/>
                <a:cs typeface="Arial"/>
                <a:sym typeface="Arial"/>
              </a:endParaRPr>
            </a:p>
          </p:txBody>
        </p:sp>
      </p:grpSp>
      <p:grpSp>
        <p:nvGrpSpPr>
          <p:cNvPr id="460" name="Google Shape;460;p68"/>
          <p:cNvGrpSpPr/>
          <p:nvPr/>
        </p:nvGrpSpPr>
        <p:grpSpPr>
          <a:xfrm>
            <a:off x="5162446" y="1614362"/>
            <a:ext cx="3394329" cy="2696240"/>
            <a:chOff x="1689749" y="1709519"/>
            <a:chExt cx="3394329" cy="2696240"/>
          </a:xfrm>
        </p:grpSpPr>
        <p:sp>
          <p:nvSpPr>
            <p:cNvPr id="461" name="Google Shape;461;p68"/>
            <p:cNvSpPr/>
            <p:nvPr/>
          </p:nvSpPr>
          <p:spPr>
            <a:xfrm>
              <a:off x="1689749" y="1709519"/>
              <a:ext cx="3394329" cy="2696240"/>
            </a:xfrm>
            <a:prstGeom prst="roundRect">
              <a:avLst>
                <a:gd name="adj" fmla="val 16667"/>
              </a:avLst>
            </a:prstGeom>
            <a:solidFill>
              <a:srgbClr val="A8D6E7"/>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462" name="Google Shape;462;p68"/>
            <p:cNvGrpSpPr/>
            <p:nvPr/>
          </p:nvGrpSpPr>
          <p:grpSpPr>
            <a:xfrm>
              <a:off x="1959150" y="1817629"/>
              <a:ext cx="2999098" cy="2546138"/>
              <a:chOff x="5989919" y="1278610"/>
              <a:chExt cx="2999098" cy="2546138"/>
            </a:xfrm>
          </p:grpSpPr>
          <p:pic>
            <p:nvPicPr>
              <p:cNvPr id="463" name="Google Shape;463;p68" descr="Visage confus blanc"/>
              <p:cNvPicPr preferRelativeResize="0"/>
              <p:nvPr/>
            </p:nvPicPr>
            <p:blipFill rotWithShape="1">
              <a:blip r:embed="rId3">
                <a:alphaModFix/>
              </a:blip>
              <a:srcRect/>
              <a:stretch/>
            </p:blipFill>
            <p:spPr>
              <a:xfrm>
                <a:off x="5989919" y="2654450"/>
                <a:ext cx="1170298" cy="1170298"/>
              </a:xfrm>
              <a:prstGeom prst="rect">
                <a:avLst/>
              </a:prstGeom>
              <a:noFill/>
              <a:ln>
                <a:noFill/>
              </a:ln>
            </p:spPr>
          </p:pic>
          <p:sp>
            <p:nvSpPr>
              <p:cNvPr id="464" name="Google Shape;464;p68"/>
              <p:cNvSpPr/>
              <p:nvPr/>
            </p:nvSpPr>
            <p:spPr>
              <a:xfrm rot="10800000">
                <a:off x="6594529" y="1278610"/>
                <a:ext cx="2394488" cy="1375841"/>
              </a:xfrm>
              <a:prstGeom prst="teardrop">
                <a:avLst>
                  <a:gd name="adj" fmla="val 100000"/>
                </a:avLst>
              </a:prstGeom>
              <a:solidFill>
                <a:schemeClr val="lt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5" name="Google Shape;465;p68"/>
              <p:cNvSpPr txBox="1"/>
              <p:nvPr/>
            </p:nvSpPr>
            <p:spPr>
              <a:xfrm>
                <a:off x="6840171" y="1596385"/>
                <a:ext cx="1962246"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There is not enough space on my node for all my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9"/>
          <p:cNvSpPr txBox="1">
            <a:spLocks noGrp="1"/>
          </p:cNvSpPr>
          <p:nvPr>
            <p:ph type="title"/>
          </p:nvPr>
        </p:nvSpPr>
        <p:spPr>
          <a:xfrm>
            <a:off x="1073700" y="187342"/>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Elasticsearch Cluster</a:t>
            </a:r>
            <a:endParaRPr/>
          </a:p>
        </p:txBody>
      </p:sp>
      <p:sp>
        <p:nvSpPr>
          <p:cNvPr id="471" name="Google Shape;471;p6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39</a:t>
            </a:fld>
            <a:endParaRPr/>
          </a:p>
        </p:txBody>
      </p:sp>
      <p:grpSp>
        <p:nvGrpSpPr>
          <p:cNvPr id="472" name="Google Shape;472;p69"/>
          <p:cNvGrpSpPr/>
          <p:nvPr/>
        </p:nvGrpSpPr>
        <p:grpSpPr>
          <a:xfrm>
            <a:off x="416296" y="903142"/>
            <a:ext cx="8578312" cy="3502617"/>
            <a:chOff x="416296" y="914399"/>
            <a:chExt cx="8578312" cy="3502617"/>
          </a:xfrm>
        </p:grpSpPr>
        <p:sp>
          <p:nvSpPr>
            <p:cNvPr id="473" name="Google Shape;473;p69"/>
            <p:cNvSpPr/>
            <p:nvPr/>
          </p:nvSpPr>
          <p:spPr>
            <a:xfrm>
              <a:off x="416296" y="914399"/>
              <a:ext cx="8578312" cy="3502617"/>
            </a:xfrm>
            <a:prstGeom prst="roundRect">
              <a:avLst>
                <a:gd name="adj" fmla="val 16667"/>
              </a:avLst>
            </a:prstGeom>
            <a:solidFill>
              <a:srgbClr val="CFE6F6"/>
            </a:solidFill>
            <a:ln w="9525"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4" name="Google Shape;474;p69"/>
            <p:cNvSpPr/>
            <p:nvPr/>
          </p:nvSpPr>
          <p:spPr>
            <a:xfrm>
              <a:off x="817315" y="1433593"/>
              <a:ext cx="2235851"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5" name="Google Shape;475;p69"/>
            <p:cNvSpPr/>
            <p:nvPr/>
          </p:nvSpPr>
          <p:spPr>
            <a:xfrm>
              <a:off x="3587526" y="1433592"/>
              <a:ext cx="2235851"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6" name="Google Shape;476;p69"/>
            <p:cNvSpPr/>
            <p:nvPr/>
          </p:nvSpPr>
          <p:spPr>
            <a:xfrm>
              <a:off x="6357737" y="1433591"/>
              <a:ext cx="2235851"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7" name="Google Shape;477;p69"/>
            <p:cNvSpPr/>
            <p:nvPr/>
          </p:nvSpPr>
          <p:spPr>
            <a:xfrm>
              <a:off x="1263112" y="2117639"/>
              <a:ext cx="1402596" cy="464949"/>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478" name="Google Shape;478;p69"/>
            <p:cNvSpPr/>
            <p:nvPr/>
          </p:nvSpPr>
          <p:spPr>
            <a:xfrm>
              <a:off x="1263112" y="272829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479" name="Google Shape;479;p69"/>
            <p:cNvSpPr/>
            <p:nvPr/>
          </p:nvSpPr>
          <p:spPr>
            <a:xfrm>
              <a:off x="1263112" y="333895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480" name="Google Shape;480;p69"/>
            <p:cNvSpPr/>
            <p:nvPr/>
          </p:nvSpPr>
          <p:spPr>
            <a:xfrm>
              <a:off x="4004153" y="211763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481" name="Google Shape;481;p69"/>
            <p:cNvSpPr/>
            <p:nvPr/>
          </p:nvSpPr>
          <p:spPr>
            <a:xfrm>
              <a:off x="4004153" y="272829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3</a:t>
              </a:r>
              <a:endParaRPr sz="1400" b="0" i="0" u="none" strike="noStrike" cap="none">
                <a:solidFill>
                  <a:schemeClr val="dk1"/>
                </a:solidFill>
                <a:latin typeface="Arial"/>
                <a:ea typeface="Arial"/>
                <a:cs typeface="Arial"/>
                <a:sym typeface="Arial"/>
              </a:endParaRPr>
            </a:p>
          </p:txBody>
        </p:sp>
        <p:sp>
          <p:nvSpPr>
            <p:cNvPr id="482" name="Google Shape;482;p69"/>
            <p:cNvSpPr/>
            <p:nvPr/>
          </p:nvSpPr>
          <p:spPr>
            <a:xfrm>
              <a:off x="4004153" y="3338959"/>
              <a:ext cx="1402596" cy="464949"/>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483" name="Google Shape;483;p69"/>
            <p:cNvSpPr/>
            <p:nvPr/>
          </p:nvSpPr>
          <p:spPr>
            <a:xfrm>
              <a:off x="6785675" y="211763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3</a:t>
              </a:r>
              <a:endParaRPr sz="1400" b="0" i="0" u="none" strike="noStrike" cap="none">
                <a:solidFill>
                  <a:schemeClr val="dk1"/>
                </a:solidFill>
                <a:latin typeface="Arial"/>
                <a:ea typeface="Arial"/>
                <a:cs typeface="Arial"/>
                <a:sym typeface="Arial"/>
              </a:endParaRPr>
            </a:p>
          </p:txBody>
        </p:sp>
        <p:sp>
          <p:nvSpPr>
            <p:cNvPr id="484" name="Google Shape;484;p69"/>
            <p:cNvSpPr/>
            <p:nvPr/>
          </p:nvSpPr>
          <p:spPr>
            <a:xfrm>
              <a:off x="6785675" y="272829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485" name="Google Shape;485;p69"/>
            <p:cNvSpPr txBox="1"/>
            <p:nvPr/>
          </p:nvSpPr>
          <p:spPr>
            <a:xfrm>
              <a:off x="1509482" y="1621728"/>
              <a:ext cx="7809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1</a:t>
              </a:r>
              <a:endParaRPr sz="1400" b="1" i="0" u="none" strike="noStrike" cap="none">
                <a:solidFill>
                  <a:srgbClr val="000000"/>
                </a:solidFill>
                <a:latin typeface="Arial"/>
                <a:ea typeface="Arial"/>
                <a:cs typeface="Arial"/>
                <a:sym typeface="Arial"/>
              </a:endParaRPr>
            </a:p>
          </p:txBody>
        </p:sp>
        <p:sp>
          <p:nvSpPr>
            <p:cNvPr id="486" name="Google Shape;486;p69"/>
            <p:cNvSpPr txBox="1"/>
            <p:nvPr/>
          </p:nvSpPr>
          <p:spPr>
            <a:xfrm>
              <a:off x="4258107" y="1607290"/>
              <a:ext cx="7809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2</a:t>
              </a:r>
              <a:endParaRPr sz="1400" b="1" i="0" u="none" strike="noStrike" cap="none">
                <a:solidFill>
                  <a:srgbClr val="000000"/>
                </a:solidFill>
                <a:latin typeface="Arial"/>
                <a:ea typeface="Arial"/>
                <a:cs typeface="Arial"/>
                <a:sym typeface="Arial"/>
              </a:endParaRPr>
            </a:p>
          </p:txBody>
        </p:sp>
        <p:sp>
          <p:nvSpPr>
            <p:cNvPr id="487" name="Google Shape;487;p69"/>
            <p:cNvSpPr txBox="1"/>
            <p:nvPr/>
          </p:nvSpPr>
          <p:spPr>
            <a:xfrm>
              <a:off x="7061215" y="1602856"/>
              <a:ext cx="7809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3</a:t>
              </a:r>
              <a:endParaRPr sz="1400" b="1" i="0" u="none" strike="noStrike" cap="none">
                <a:solidFill>
                  <a:srgbClr val="000000"/>
                </a:solidFill>
                <a:latin typeface="Arial"/>
                <a:ea typeface="Arial"/>
                <a:cs typeface="Arial"/>
                <a:sym typeface="Arial"/>
              </a:endParaRPr>
            </a:p>
          </p:txBody>
        </p:sp>
        <p:sp>
          <p:nvSpPr>
            <p:cNvPr id="488" name="Google Shape;488;p69"/>
            <p:cNvSpPr txBox="1"/>
            <p:nvPr/>
          </p:nvSpPr>
          <p:spPr>
            <a:xfrm>
              <a:off x="3702612" y="1009577"/>
              <a:ext cx="200567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Elasticsearch Cluster</a:t>
              </a:r>
              <a:endParaRPr sz="1400" b="1" i="0" u="none" strike="noStrike" cap="none">
                <a:solidFill>
                  <a:srgbClr val="000000"/>
                </a:solidFill>
                <a:latin typeface="Arial"/>
                <a:ea typeface="Arial"/>
                <a:cs typeface="Arial"/>
                <a:sym typeface="Arial"/>
              </a:endParaRPr>
            </a:p>
          </p:txBody>
        </p:sp>
      </p:grpSp>
      <p:sp>
        <p:nvSpPr>
          <p:cNvPr id="489" name="Google Shape;489;p69"/>
          <p:cNvSpPr/>
          <p:nvPr/>
        </p:nvSpPr>
        <p:spPr>
          <a:xfrm>
            <a:off x="1073700" y="2026871"/>
            <a:ext cx="7252985" cy="62334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 name="Google Shape;490;p69"/>
          <p:cNvSpPr/>
          <p:nvPr/>
        </p:nvSpPr>
        <p:spPr>
          <a:xfrm>
            <a:off x="1073700" y="2669588"/>
            <a:ext cx="7252985" cy="569659"/>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1" name="Google Shape;491;p69"/>
          <p:cNvSpPr txBox="1"/>
          <p:nvPr/>
        </p:nvSpPr>
        <p:spPr>
          <a:xfrm>
            <a:off x="15805" y="2179212"/>
            <a:ext cx="1046798" cy="307777"/>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0000"/>
                </a:solidFill>
                <a:latin typeface="Arial"/>
                <a:ea typeface="Arial"/>
                <a:cs typeface="Arial"/>
                <a:sym typeface="Arial"/>
              </a:rPr>
              <a:t>products</a:t>
            </a:r>
            <a:endParaRPr sz="1400" b="1" i="0" u="none" strike="noStrike" cap="none">
              <a:solidFill>
                <a:srgbClr val="FF0000"/>
              </a:solidFill>
              <a:latin typeface="Arial"/>
              <a:ea typeface="Arial"/>
              <a:cs typeface="Arial"/>
              <a:sym typeface="Arial"/>
            </a:endParaRPr>
          </a:p>
        </p:txBody>
      </p:sp>
      <p:sp>
        <p:nvSpPr>
          <p:cNvPr id="492" name="Google Shape;492;p69"/>
          <p:cNvSpPr txBox="1"/>
          <p:nvPr/>
        </p:nvSpPr>
        <p:spPr>
          <a:xfrm>
            <a:off x="205353" y="2810399"/>
            <a:ext cx="750376" cy="307777"/>
          </a:xfrm>
          <a:prstGeom prst="rect">
            <a:avLst/>
          </a:prstGeom>
          <a:solidFill>
            <a:srgbClr val="BFBFB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FF00"/>
                </a:solidFill>
                <a:latin typeface="Arial"/>
                <a:ea typeface="Arial"/>
                <a:cs typeface="Arial"/>
                <a:sym typeface="Arial"/>
              </a:rPr>
              <a:t>users</a:t>
            </a:r>
            <a:endParaRPr sz="1400" b="1" i="0" u="none" strike="noStrike" cap="none">
              <a:solidFill>
                <a:srgbClr val="FFFF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ctrTitle"/>
          </p:nvPr>
        </p:nvSpPr>
        <p:spPr>
          <a:xfrm>
            <a:off x="2847975" y="3363425"/>
            <a:ext cx="5610300"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fr-FR"/>
              <a:t>JSON format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0"/>
          <p:cNvSpPr txBox="1">
            <a:spLocks noGrp="1"/>
          </p:cNvSpPr>
          <p:nvPr>
            <p:ph type="title"/>
          </p:nvPr>
        </p:nvSpPr>
        <p:spPr>
          <a:xfrm>
            <a:off x="1073700" y="187342"/>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Elasticsearch Cluster</a:t>
            </a:r>
            <a:endParaRPr/>
          </a:p>
        </p:txBody>
      </p:sp>
      <p:sp>
        <p:nvSpPr>
          <p:cNvPr id="498" name="Google Shape;498;p7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40</a:t>
            </a:fld>
            <a:endParaRPr/>
          </a:p>
        </p:txBody>
      </p:sp>
      <p:grpSp>
        <p:nvGrpSpPr>
          <p:cNvPr id="499" name="Google Shape;499;p70"/>
          <p:cNvGrpSpPr/>
          <p:nvPr/>
        </p:nvGrpSpPr>
        <p:grpSpPr>
          <a:xfrm>
            <a:off x="411036" y="903142"/>
            <a:ext cx="8578312" cy="3502617"/>
            <a:chOff x="416296" y="914399"/>
            <a:chExt cx="8578312" cy="3502617"/>
          </a:xfrm>
        </p:grpSpPr>
        <p:sp>
          <p:nvSpPr>
            <p:cNvPr id="500" name="Google Shape;500;p70"/>
            <p:cNvSpPr/>
            <p:nvPr/>
          </p:nvSpPr>
          <p:spPr>
            <a:xfrm>
              <a:off x="416296" y="914399"/>
              <a:ext cx="8578312" cy="3502617"/>
            </a:xfrm>
            <a:prstGeom prst="roundRect">
              <a:avLst>
                <a:gd name="adj" fmla="val 16667"/>
              </a:avLst>
            </a:prstGeom>
            <a:solidFill>
              <a:srgbClr val="CFE6F6"/>
            </a:solidFill>
            <a:ln w="9525"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70"/>
            <p:cNvSpPr/>
            <p:nvPr/>
          </p:nvSpPr>
          <p:spPr>
            <a:xfrm>
              <a:off x="817315" y="1433593"/>
              <a:ext cx="2235851"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70"/>
            <p:cNvSpPr/>
            <p:nvPr/>
          </p:nvSpPr>
          <p:spPr>
            <a:xfrm>
              <a:off x="3587526" y="1433592"/>
              <a:ext cx="2235851"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70"/>
            <p:cNvSpPr/>
            <p:nvPr/>
          </p:nvSpPr>
          <p:spPr>
            <a:xfrm>
              <a:off x="6357737" y="1433591"/>
              <a:ext cx="2235851"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70"/>
            <p:cNvSpPr/>
            <p:nvPr/>
          </p:nvSpPr>
          <p:spPr>
            <a:xfrm>
              <a:off x="1263112" y="2117639"/>
              <a:ext cx="1402596" cy="464949"/>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505" name="Google Shape;505;p70"/>
            <p:cNvSpPr/>
            <p:nvPr/>
          </p:nvSpPr>
          <p:spPr>
            <a:xfrm>
              <a:off x="1263112" y="272829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506" name="Google Shape;506;p70"/>
            <p:cNvSpPr/>
            <p:nvPr/>
          </p:nvSpPr>
          <p:spPr>
            <a:xfrm>
              <a:off x="1263112" y="333895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507" name="Google Shape;507;p70"/>
            <p:cNvSpPr/>
            <p:nvPr/>
          </p:nvSpPr>
          <p:spPr>
            <a:xfrm>
              <a:off x="4004153" y="211763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508" name="Google Shape;508;p70"/>
            <p:cNvSpPr/>
            <p:nvPr/>
          </p:nvSpPr>
          <p:spPr>
            <a:xfrm>
              <a:off x="4004153" y="272829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3</a:t>
              </a:r>
              <a:endParaRPr sz="1400" b="0" i="0" u="none" strike="noStrike" cap="none">
                <a:solidFill>
                  <a:schemeClr val="dk1"/>
                </a:solidFill>
                <a:latin typeface="Arial"/>
                <a:ea typeface="Arial"/>
                <a:cs typeface="Arial"/>
                <a:sym typeface="Arial"/>
              </a:endParaRPr>
            </a:p>
          </p:txBody>
        </p:sp>
        <p:sp>
          <p:nvSpPr>
            <p:cNvPr id="509" name="Google Shape;509;p70"/>
            <p:cNvSpPr/>
            <p:nvPr/>
          </p:nvSpPr>
          <p:spPr>
            <a:xfrm>
              <a:off x="4004153" y="3338959"/>
              <a:ext cx="1402596" cy="464949"/>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510" name="Google Shape;510;p70"/>
            <p:cNvSpPr/>
            <p:nvPr/>
          </p:nvSpPr>
          <p:spPr>
            <a:xfrm>
              <a:off x="6785675" y="211763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3</a:t>
              </a:r>
              <a:endParaRPr sz="1400" b="0" i="0" u="none" strike="noStrike" cap="none">
                <a:solidFill>
                  <a:schemeClr val="dk1"/>
                </a:solidFill>
                <a:latin typeface="Arial"/>
                <a:ea typeface="Arial"/>
                <a:cs typeface="Arial"/>
                <a:sym typeface="Arial"/>
              </a:endParaRPr>
            </a:p>
          </p:txBody>
        </p:sp>
        <p:sp>
          <p:nvSpPr>
            <p:cNvPr id="511" name="Google Shape;511;p70"/>
            <p:cNvSpPr/>
            <p:nvPr/>
          </p:nvSpPr>
          <p:spPr>
            <a:xfrm>
              <a:off x="6785675" y="272829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512" name="Google Shape;512;p70"/>
            <p:cNvSpPr txBox="1"/>
            <p:nvPr/>
          </p:nvSpPr>
          <p:spPr>
            <a:xfrm>
              <a:off x="1509482" y="1621728"/>
              <a:ext cx="8515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Nœud 1</a:t>
              </a:r>
              <a:endParaRPr sz="1400" b="1" i="0" u="none" strike="noStrike" cap="none">
                <a:solidFill>
                  <a:srgbClr val="000000"/>
                </a:solidFill>
                <a:latin typeface="Arial"/>
                <a:ea typeface="Arial"/>
                <a:cs typeface="Arial"/>
                <a:sym typeface="Arial"/>
              </a:endParaRPr>
            </a:p>
          </p:txBody>
        </p:sp>
        <p:sp>
          <p:nvSpPr>
            <p:cNvPr id="513" name="Google Shape;513;p70"/>
            <p:cNvSpPr txBox="1"/>
            <p:nvPr/>
          </p:nvSpPr>
          <p:spPr>
            <a:xfrm>
              <a:off x="4258107" y="1607290"/>
              <a:ext cx="8515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Nœud 2</a:t>
              </a:r>
              <a:endParaRPr sz="1400" b="1" i="0" u="none" strike="noStrike" cap="none">
                <a:solidFill>
                  <a:srgbClr val="000000"/>
                </a:solidFill>
                <a:latin typeface="Arial"/>
                <a:ea typeface="Arial"/>
                <a:cs typeface="Arial"/>
                <a:sym typeface="Arial"/>
              </a:endParaRPr>
            </a:p>
          </p:txBody>
        </p:sp>
        <p:sp>
          <p:nvSpPr>
            <p:cNvPr id="514" name="Google Shape;514;p70"/>
            <p:cNvSpPr txBox="1"/>
            <p:nvPr/>
          </p:nvSpPr>
          <p:spPr>
            <a:xfrm>
              <a:off x="7061215" y="1602856"/>
              <a:ext cx="8515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Nœud 3</a:t>
              </a:r>
              <a:endParaRPr sz="1400" b="1" i="0" u="none" strike="noStrike" cap="none">
                <a:solidFill>
                  <a:srgbClr val="000000"/>
                </a:solidFill>
                <a:latin typeface="Arial"/>
                <a:ea typeface="Arial"/>
                <a:cs typeface="Arial"/>
                <a:sym typeface="Arial"/>
              </a:endParaRPr>
            </a:p>
          </p:txBody>
        </p:sp>
        <p:sp>
          <p:nvSpPr>
            <p:cNvPr id="515" name="Google Shape;515;p70"/>
            <p:cNvSpPr txBox="1"/>
            <p:nvPr/>
          </p:nvSpPr>
          <p:spPr>
            <a:xfrm>
              <a:off x="3702612" y="1009577"/>
              <a:ext cx="200567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Elasticsearch Cluster</a:t>
              </a:r>
              <a:endParaRPr sz="1400" b="1" i="0" u="none" strike="noStrike" cap="none">
                <a:solidFill>
                  <a:srgbClr val="000000"/>
                </a:solidFill>
                <a:latin typeface="Arial"/>
                <a:ea typeface="Arial"/>
                <a:cs typeface="Arial"/>
                <a:sym typeface="Arial"/>
              </a:endParaRPr>
            </a:p>
          </p:txBody>
        </p:sp>
      </p:grpSp>
      <p:sp>
        <p:nvSpPr>
          <p:cNvPr id="516" name="Google Shape;516;p70"/>
          <p:cNvSpPr/>
          <p:nvPr/>
        </p:nvSpPr>
        <p:spPr>
          <a:xfrm>
            <a:off x="1073700" y="2026871"/>
            <a:ext cx="7252985" cy="62334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7" name="Google Shape;517;p70"/>
          <p:cNvSpPr/>
          <p:nvPr/>
        </p:nvSpPr>
        <p:spPr>
          <a:xfrm>
            <a:off x="1073700" y="2669588"/>
            <a:ext cx="7252985" cy="569659"/>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8" name="Google Shape;518;p70"/>
          <p:cNvSpPr txBox="1"/>
          <p:nvPr/>
        </p:nvSpPr>
        <p:spPr>
          <a:xfrm>
            <a:off x="15805" y="2179212"/>
            <a:ext cx="1046798" cy="307777"/>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0000"/>
                </a:solidFill>
                <a:latin typeface="Arial"/>
                <a:ea typeface="Arial"/>
                <a:cs typeface="Arial"/>
                <a:sym typeface="Arial"/>
              </a:rPr>
              <a:t>products</a:t>
            </a:r>
            <a:endParaRPr sz="1400" b="1" i="0" u="none" strike="noStrike" cap="none">
              <a:solidFill>
                <a:srgbClr val="FF0000"/>
              </a:solidFill>
              <a:latin typeface="Arial"/>
              <a:ea typeface="Arial"/>
              <a:cs typeface="Arial"/>
              <a:sym typeface="Arial"/>
            </a:endParaRPr>
          </a:p>
        </p:txBody>
      </p:sp>
      <p:sp>
        <p:nvSpPr>
          <p:cNvPr id="519" name="Google Shape;519;p70"/>
          <p:cNvSpPr txBox="1"/>
          <p:nvPr/>
        </p:nvSpPr>
        <p:spPr>
          <a:xfrm>
            <a:off x="205353" y="2810399"/>
            <a:ext cx="750376" cy="307777"/>
          </a:xfrm>
          <a:prstGeom prst="rect">
            <a:avLst/>
          </a:prstGeom>
          <a:solidFill>
            <a:srgbClr val="BFBFB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FF00"/>
                </a:solidFill>
                <a:latin typeface="Arial"/>
                <a:ea typeface="Arial"/>
                <a:cs typeface="Arial"/>
                <a:sym typeface="Arial"/>
              </a:rPr>
              <a:t>users</a:t>
            </a:r>
            <a:endParaRPr sz="1400" b="1" i="0" u="none" strike="noStrike" cap="none">
              <a:solidFill>
                <a:srgbClr val="FFFF00"/>
              </a:solidFill>
              <a:latin typeface="Arial"/>
              <a:ea typeface="Arial"/>
              <a:cs typeface="Arial"/>
              <a:sym typeface="Arial"/>
            </a:endParaRPr>
          </a:p>
        </p:txBody>
      </p:sp>
      <p:grpSp>
        <p:nvGrpSpPr>
          <p:cNvPr id="520" name="Google Shape;520;p70"/>
          <p:cNvGrpSpPr/>
          <p:nvPr/>
        </p:nvGrpSpPr>
        <p:grpSpPr>
          <a:xfrm>
            <a:off x="4788682" y="1544796"/>
            <a:ext cx="3394329" cy="2696240"/>
            <a:chOff x="1689749" y="1709519"/>
            <a:chExt cx="3394329" cy="2696240"/>
          </a:xfrm>
        </p:grpSpPr>
        <p:sp>
          <p:nvSpPr>
            <p:cNvPr id="521" name="Google Shape;521;p70"/>
            <p:cNvSpPr/>
            <p:nvPr/>
          </p:nvSpPr>
          <p:spPr>
            <a:xfrm>
              <a:off x="1689749" y="1709519"/>
              <a:ext cx="3394329" cy="2696240"/>
            </a:xfrm>
            <a:prstGeom prst="roundRect">
              <a:avLst>
                <a:gd name="adj" fmla="val 16667"/>
              </a:avLst>
            </a:prstGeom>
            <a:solidFill>
              <a:srgbClr val="A8D6E7"/>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522" name="Google Shape;522;p70"/>
            <p:cNvGrpSpPr/>
            <p:nvPr/>
          </p:nvGrpSpPr>
          <p:grpSpPr>
            <a:xfrm>
              <a:off x="1959150" y="1817629"/>
              <a:ext cx="2999098" cy="2546138"/>
              <a:chOff x="5989919" y="1278610"/>
              <a:chExt cx="2999098" cy="2546138"/>
            </a:xfrm>
          </p:grpSpPr>
          <p:pic>
            <p:nvPicPr>
              <p:cNvPr id="523" name="Google Shape;523;p70" descr="Visage confus blanc"/>
              <p:cNvPicPr preferRelativeResize="0"/>
              <p:nvPr/>
            </p:nvPicPr>
            <p:blipFill rotWithShape="1">
              <a:blip r:embed="rId3">
                <a:alphaModFix/>
              </a:blip>
              <a:srcRect/>
              <a:stretch/>
            </p:blipFill>
            <p:spPr>
              <a:xfrm>
                <a:off x="5989919" y="2654450"/>
                <a:ext cx="1170298" cy="1170298"/>
              </a:xfrm>
              <a:prstGeom prst="rect">
                <a:avLst/>
              </a:prstGeom>
              <a:noFill/>
              <a:ln>
                <a:noFill/>
              </a:ln>
            </p:spPr>
          </p:pic>
          <p:sp>
            <p:nvSpPr>
              <p:cNvPr id="524" name="Google Shape;524;p70"/>
              <p:cNvSpPr/>
              <p:nvPr/>
            </p:nvSpPr>
            <p:spPr>
              <a:xfrm rot="10800000">
                <a:off x="6594529" y="1278610"/>
                <a:ext cx="2394488" cy="1375841"/>
              </a:xfrm>
              <a:prstGeom prst="teardrop">
                <a:avLst>
                  <a:gd name="adj" fmla="val 100000"/>
                </a:avLst>
              </a:prstGeom>
              <a:solidFill>
                <a:schemeClr val="lt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5" name="Google Shape;525;p70"/>
              <p:cNvSpPr txBox="1"/>
              <p:nvPr/>
            </p:nvSpPr>
            <p:spPr>
              <a:xfrm>
                <a:off x="6840171" y="1596385"/>
                <a:ext cx="1962246"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I want to be sure that my data is safe even if i lose a node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1"/>
          <p:cNvSpPr/>
          <p:nvPr/>
        </p:nvSpPr>
        <p:spPr>
          <a:xfrm>
            <a:off x="10274" y="1303068"/>
            <a:ext cx="9133726" cy="2537363"/>
          </a:xfrm>
          <a:prstGeom prst="roundRect">
            <a:avLst>
              <a:gd name="adj" fmla="val 16667"/>
            </a:avLst>
          </a:prstGeom>
          <a:solidFill>
            <a:srgbClr val="CFE6F6"/>
          </a:solidFill>
          <a:ln w="9525"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1" name="Google Shape;531;p71"/>
          <p:cNvSpPr/>
          <p:nvPr/>
        </p:nvSpPr>
        <p:spPr>
          <a:xfrm>
            <a:off x="4588435" y="1730456"/>
            <a:ext cx="1395101" cy="197854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2" name="Google Shape;532;p71"/>
          <p:cNvSpPr/>
          <p:nvPr/>
        </p:nvSpPr>
        <p:spPr>
          <a:xfrm>
            <a:off x="4892558" y="2262096"/>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1</a:t>
            </a:r>
            <a:endParaRPr sz="1400" b="0" i="0" u="none" strike="noStrike" cap="none">
              <a:solidFill>
                <a:schemeClr val="dk1"/>
              </a:solidFill>
              <a:latin typeface="Arial"/>
              <a:ea typeface="Arial"/>
              <a:cs typeface="Arial"/>
              <a:sym typeface="Arial"/>
            </a:endParaRPr>
          </a:p>
        </p:txBody>
      </p:sp>
      <p:sp>
        <p:nvSpPr>
          <p:cNvPr id="533" name="Google Shape;533;p71"/>
          <p:cNvSpPr/>
          <p:nvPr/>
        </p:nvSpPr>
        <p:spPr>
          <a:xfrm>
            <a:off x="4892558" y="2766072"/>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Shard 3</a:t>
            </a:r>
            <a:endParaRPr sz="1400" b="0" i="0" u="none" strike="noStrike" cap="none">
              <a:solidFill>
                <a:srgbClr val="000000"/>
              </a:solidFill>
              <a:latin typeface="Arial"/>
              <a:ea typeface="Arial"/>
              <a:cs typeface="Arial"/>
              <a:sym typeface="Arial"/>
            </a:endParaRPr>
          </a:p>
        </p:txBody>
      </p:sp>
      <p:sp>
        <p:nvSpPr>
          <p:cNvPr id="534" name="Google Shape;534;p71"/>
          <p:cNvSpPr/>
          <p:nvPr/>
        </p:nvSpPr>
        <p:spPr>
          <a:xfrm>
            <a:off x="6103987" y="1722707"/>
            <a:ext cx="1395101" cy="197854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5" name="Google Shape;535;p71"/>
          <p:cNvSpPr/>
          <p:nvPr/>
        </p:nvSpPr>
        <p:spPr>
          <a:xfrm>
            <a:off x="7637239" y="1729260"/>
            <a:ext cx="1418997" cy="1979738"/>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6" name="Google Shape;536;p71"/>
          <p:cNvSpPr txBox="1">
            <a:spLocks noGrp="1"/>
          </p:cNvSpPr>
          <p:nvPr>
            <p:ph type="title"/>
          </p:nvPr>
        </p:nvSpPr>
        <p:spPr>
          <a:xfrm>
            <a:off x="1167249" y="13072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Elasticsearch Cluster</a:t>
            </a:r>
            <a:endParaRPr/>
          </a:p>
        </p:txBody>
      </p:sp>
      <p:sp>
        <p:nvSpPr>
          <p:cNvPr id="537" name="Google Shape;537;p7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41</a:t>
            </a:fld>
            <a:endParaRPr/>
          </a:p>
        </p:txBody>
      </p:sp>
      <p:sp>
        <p:nvSpPr>
          <p:cNvPr id="538" name="Google Shape;538;p71"/>
          <p:cNvSpPr/>
          <p:nvPr/>
        </p:nvSpPr>
        <p:spPr>
          <a:xfrm>
            <a:off x="109390" y="1722708"/>
            <a:ext cx="1395101" cy="197854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9" name="Google Shape;539;p71"/>
          <p:cNvSpPr/>
          <p:nvPr/>
        </p:nvSpPr>
        <p:spPr>
          <a:xfrm>
            <a:off x="1601282" y="1722707"/>
            <a:ext cx="1395101" cy="197854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0" name="Google Shape;540;p71"/>
          <p:cNvSpPr/>
          <p:nvPr/>
        </p:nvSpPr>
        <p:spPr>
          <a:xfrm>
            <a:off x="3081284" y="1722707"/>
            <a:ext cx="1395101" cy="197854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1" name="Google Shape;541;p71"/>
          <p:cNvSpPr/>
          <p:nvPr/>
        </p:nvSpPr>
        <p:spPr>
          <a:xfrm>
            <a:off x="426205" y="2269866"/>
            <a:ext cx="875176" cy="336818"/>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542" name="Google Shape;542;p71"/>
          <p:cNvSpPr/>
          <p:nvPr/>
        </p:nvSpPr>
        <p:spPr>
          <a:xfrm>
            <a:off x="426205" y="2758323"/>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543" name="Google Shape;543;p71"/>
          <p:cNvSpPr/>
          <p:nvPr/>
        </p:nvSpPr>
        <p:spPr>
          <a:xfrm>
            <a:off x="426205" y="3246779"/>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544" name="Google Shape;544;p71"/>
          <p:cNvSpPr/>
          <p:nvPr/>
        </p:nvSpPr>
        <p:spPr>
          <a:xfrm>
            <a:off x="1897367" y="2269865"/>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545" name="Google Shape;545;p71"/>
          <p:cNvSpPr/>
          <p:nvPr/>
        </p:nvSpPr>
        <p:spPr>
          <a:xfrm>
            <a:off x="1897367" y="3246778"/>
            <a:ext cx="875176" cy="336818"/>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546" name="Google Shape;546;p71"/>
          <p:cNvSpPr/>
          <p:nvPr/>
        </p:nvSpPr>
        <p:spPr>
          <a:xfrm>
            <a:off x="3385407" y="2269866"/>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3</a:t>
            </a:r>
            <a:endParaRPr sz="1400" b="0" i="0" u="none" strike="noStrike" cap="none">
              <a:solidFill>
                <a:schemeClr val="dk1"/>
              </a:solidFill>
              <a:latin typeface="Arial"/>
              <a:ea typeface="Arial"/>
              <a:cs typeface="Arial"/>
              <a:sym typeface="Arial"/>
            </a:endParaRPr>
          </a:p>
        </p:txBody>
      </p:sp>
      <p:sp>
        <p:nvSpPr>
          <p:cNvPr id="547" name="Google Shape;547;p71"/>
          <p:cNvSpPr/>
          <p:nvPr/>
        </p:nvSpPr>
        <p:spPr>
          <a:xfrm>
            <a:off x="3385407" y="2758323"/>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548" name="Google Shape;548;p71"/>
          <p:cNvSpPr txBox="1"/>
          <p:nvPr/>
        </p:nvSpPr>
        <p:spPr>
          <a:xfrm>
            <a:off x="461725" y="1824601"/>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1</a:t>
            </a:r>
            <a:endParaRPr sz="1400" b="1" i="0" u="none" strike="noStrike" cap="none">
              <a:solidFill>
                <a:srgbClr val="000000"/>
              </a:solidFill>
              <a:latin typeface="Arial"/>
              <a:ea typeface="Arial"/>
              <a:cs typeface="Arial"/>
              <a:sym typeface="Arial"/>
            </a:endParaRPr>
          </a:p>
        </p:txBody>
      </p:sp>
      <p:sp>
        <p:nvSpPr>
          <p:cNvPr id="549" name="Google Shape;549;p71"/>
          <p:cNvSpPr txBox="1"/>
          <p:nvPr/>
        </p:nvSpPr>
        <p:spPr>
          <a:xfrm>
            <a:off x="3634599" y="1360582"/>
            <a:ext cx="20618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Elasticsearch Cluster</a:t>
            </a:r>
            <a:endParaRPr sz="1400" b="1" i="0" u="none" strike="noStrike" cap="none">
              <a:solidFill>
                <a:srgbClr val="000000"/>
              </a:solidFill>
              <a:latin typeface="Arial"/>
              <a:ea typeface="Arial"/>
              <a:cs typeface="Arial"/>
              <a:sym typeface="Arial"/>
            </a:endParaRPr>
          </a:p>
        </p:txBody>
      </p:sp>
      <p:sp>
        <p:nvSpPr>
          <p:cNvPr id="550" name="Google Shape;550;p71"/>
          <p:cNvSpPr/>
          <p:nvPr/>
        </p:nvSpPr>
        <p:spPr>
          <a:xfrm>
            <a:off x="21050" y="2202911"/>
            <a:ext cx="8940070" cy="45155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1" name="Google Shape;551;p71"/>
          <p:cNvSpPr/>
          <p:nvPr/>
        </p:nvSpPr>
        <p:spPr>
          <a:xfrm>
            <a:off x="21050" y="2714809"/>
            <a:ext cx="8940070" cy="412672"/>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2" name="Google Shape;552;p71"/>
          <p:cNvSpPr txBox="1"/>
          <p:nvPr/>
        </p:nvSpPr>
        <p:spPr>
          <a:xfrm>
            <a:off x="185266" y="912937"/>
            <a:ext cx="1075090" cy="307777"/>
          </a:xfrm>
          <a:prstGeom prst="rect">
            <a:avLst/>
          </a:prstGeom>
          <a:solidFill>
            <a:srgbClr val="D8D8D8"/>
          </a:solidFill>
          <a:ln w="2857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0000"/>
                </a:solidFill>
                <a:latin typeface="Arial"/>
                <a:ea typeface="Arial"/>
                <a:cs typeface="Arial"/>
                <a:sym typeface="Arial"/>
              </a:rPr>
              <a:t>products</a:t>
            </a:r>
            <a:endParaRPr sz="1400" b="1" i="0" u="none" strike="noStrike" cap="none">
              <a:solidFill>
                <a:srgbClr val="FF0000"/>
              </a:solidFill>
              <a:latin typeface="Arial"/>
              <a:ea typeface="Arial"/>
              <a:cs typeface="Arial"/>
              <a:sym typeface="Arial"/>
            </a:endParaRPr>
          </a:p>
        </p:txBody>
      </p:sp>
      <p:sp>
        <p:nvSpPr>
          <p:cNvPr id="553" name="Google Shape;553;p71"/>
          <p:cNvSpPr txBox="1"/>
          <p:nvPr/>
        </p:nvSpPr>
        <p:spPr>
          <a:xfrm>
            <a:off x="109390" y="4143090"/>
            <a:ext cx="726747" cy="307777"/>
          </a:xfrm>
          <a:prstGeom prst="rect">
            <a:avLst/>
          </a:prstGeom>
          <a:solidFill>
            <a:srgbClr val="BFBFBF"/>
          </a:solidFill>
          <a:ln w="38100" cap="flat" cmpd="sng">
            <a:solidFill>
              <a:srgbClr val="FFFF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FF00"/>
                </a:solidFill>
                <a:latin typeface="Arial"/>
                <a:ea typeface="Arial"/>
                <a:cs typeface="Arial"/>
                <a:sym typeface="Arial"/>
              </a:rPr>
              <a:t>users</a:t>
            </a:r>
            <a:endParaRPr sz="1400" b="1" i="0" u="none" strike="noStrike" cap="none">
              <a:solidFill>
                <a:srgbClr val="FFFF00"/>
              </a:solidFill>
              <a:latin typeface="Arial"/>
              <a:ea typeface="Arial"/>
              <a:cs typeface="Arial"/>
              <a:sym typeface="Arial"/>
            </a:endParaRPr>
          </a:p>
        </p:txBody>
      </p:sp>
      <p:sp>
        <p:nvSpPr>
          <p:cNvPr id="554" name="Google Shape;554;p71"/>
          <p:cNvSpPr/>
          <p:nvPr/>
        </p:nvSpPr>
        <p:spPr>
          <a:xfrm>
            <a:off x="6343136" y="2261970"/>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2</a:t>
            </a:r>
            <a:endParaRPr sz="1400" b="0" i="0" u="none" strike="noStrike" cap="none">
              <a:solidFill>
                <a:schemeClr val="dk1"/>
              </a:solidFill>
              <a:latin typeface="Arial"/>
              <a:ea typeface="Arial"/>
              <a:cs typeface="Arial"/>
              <a:sym typeface="Arial"/>
            </a:endParaRPr>
          </a:p>
        </p:txBody>
      </p:sp>
      <p:sp>
        <p:nvSpPr>
          <p:cNvPr id="555" name="Google Shape;555;p71"/>
          <p:cNvSpPr/>
          <p:nvPr/>
        </p:nvSpPr>
        <p:spPr>
          <a:xfrm>
            <a:off x="7811786" y="2267491"/>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3</a:t>
            </a:r>
            <a:endParaRPr sz="1400" b="0" i="0" u="none" strike="noStrike" cap="none">
              <a:solidFill>
                <a:schemeClr val="dk1"/>
              </a:solidFill>
              <a:latin typeface="Arial"/>
              <a:ea typeface="Arial"/>
              <a:cs typeface="Arial"/>
              <a:sym typeface="Arial"/>
            </a:endParaRPr>
          </a:p>
        </p:txBody>
      </p:sp>
      <p:sp>
        <p:nvSpPr>
          <p:cNvPr id="556" name="Google Shape;556;p71"/>
          <p:cNvSpPr/>
          <p:nvPr/>
        </p:nvSpPr>
        <p:spPr>
          <a:xfrm>
            <a:off x="1860714" y="2757238"/>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3</a:t>
            </a:r>
            <a:endParaRPr sz="1400" b="0" i="0" u="none" strike="noStrike" cap="none">
              <a:solidFill>
                <a:schemeClr val="dk1"/>
              </a:solidFill>
              <a:latin typeface="Arial"/>
              <a:ea typeface="Arial"/>
              <a:cs typeface="Arial"/>
              <a:sym typeface="Arial"/>
            </a:endParaRPr>
          </a:p>
        </p:txBody>
      </p:sp>
      <p:sp>
        <p:nvSpPr>
          <p:cNvPr id="557" name="Google Shape;557;p71"/>
          <p:cNvSpPr/>
          <p:nvPr/>
        </p:nvSpPr>
        <p:spPr>
          <a:xfrm>
            <a:off x="6343135" y="2781824"/>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1</a:t>
            </a:r>
            <a:endParaRPr sz="1400" b="0" i="0" u="none" strike="noStrike" cap="none">
              <a:solidFill>
                <a:schemeClr val="dk1"/>
              </a:solidFill>
              <a:latin typeface="Arial"/>
              <a:ea typeface="Arial"/>
              <a:cs typeface="Arial"/>
              <a:sym typeface="Arial"/>
            </a:endParaRPr>
          </a:p>
        </p:txBody>
      </p:sp>
      <p:sp>
        <p:nvSpPr>
          <p:cNvPr id="558" name="Google Shape;558;p71"/>
          <p:cNvSpPr/>
          <p:nvPr/>
        </p:nvSpPr>
        <p:spPr>
          <a:xfrm>
            <a:off x="7841505" y="2756611"/>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2</a:t>
            </a:r>
            <a:endParaRPr sz="1400" b="0" i="0" u="none" strike="noStrike" cap="none">
              <a:solidFill>
                <a:schemeClr val="dk1"/>
              </a:solidFill>
              <a:latin typeface="Arial"/>
              <a:ea typeface="Arial"/>
              <a:cs typeface="Arial"/>
              <a:sym typeface="Arial"/>
            </a:endParaRPr>
          </a:p>
        </p:txBody>
      </p:sp>
      <p:sp>
        <p:nvSpPr>
          <p:cNvPr id="559" name="Google Shape;559;p71"/>
          <p:cNvSpPr/>
          <p:nvPr/>
        </p:nvSpPr>
        <p:spPr>
          <a:xfrm>
            <a:off x="4892557" y="3275352"/>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1</a:t>
            </a:r>
            <a:endParaRPr sz="1400" b="0" i="0" u="none" strike="noStrike" cap="none">
              <a:solidFill>
                <a:schemeClr val="dk1"/>
              </a:solidFill>
              <a:latin typeface="Arial"/>
              <a:ea typeface="Arial"/>
              <a:cs typeface="Arial"/>
              <a:sym typeface="Arial"/>
            </a:endParaRPr>
          </a:p>
        </p:txBody>
      </p:sp>
      <p:sp>
        <p:nvSpPr>
          <p:cNvPr id="560" name="Google Shape;560;p71"/>
          <p:cNvSpPr/>
          <p:nvPr/>
        </p:nvSpPr>
        <p:spPr>
          <a:xfrm>
            <a:off x="7871048" y="3286047"/>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2</a:t>
            </a:r>
            <a:endParaRPr sz="1400" b="0" i="0" u="none" strike="noStrike" cap="none">
              <a:solidFill>
                <a:schemeClr val="dk1"/>
              </a:solidFill>
              <a:latin typeface="Arial"/>
              <a:ea typeface="Arial"/>
              <a:cs typeface="Arial"/>
              <a:sym typeface="Arial"/>
            </a:endParaRPr>
          </a:p>
        </p:txBody>
      </p:sp>
      <p:sp>
        <p:nvSpPr>
          <p:cNvPr id="561" name="Google Shape;561;p71"/>
          <p:cNvSpPr txBox="1"/>
          <p:nvPr/>
        </p:nvSpPr>
        <p:spPr>
          <a:xfrm>
            <a:off x="1932104" y="1828190"/>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2</a:t>
            </a:r>
            <a:endParaRPr sz="1400" b="1" i="0" u="none" strike="noStrike" cap="none">
              <a:solidFill>
                <a:srgbClr val="000000"/>
              </a:solidFill>
              <a:latin typeface="Arial"/>
              <a:ea typeface="Arial"/>
              <a:cs typeface="Arial"/>
              <a:sym typeface="Arial"/>
            </a:endParaRPr>
          </a:p>
        </p:txBody>
      </p:sp>
      <p:sp>
        <p:nvSpPr>
          <p:cNvPr id="562" name="Google Shape;562;p71"/>
          <p:cNvSpPr txBox="1"/>
          <p:nvPr/>
        </p:nvSpPr>
        <p:spPr>
          <a:xfrm>
            <a:off x="3453119" y="1828375"/>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3</a:t>
            </a:r>
            <a:endParaRPr sz="1400" b="1" i="0" u="none" strike="noStrike" cap="none">
              <a:solidFill>
                <a:srgbClr val="000000"/>
              </a:solidFill>
              <a:latin typeface="Arial"/>
              <a:ea typeface="Arial"/>
              <a:cs typeface="Arial"/>
              <a:sym typeface="Arial"/>
            </a:endParaRPr>
          </a:p>
        </p:txBody>
      </p:sp>
      <p:sp>
        <p:nvSpPr>
          <p:cNvPr id="563" name="Google Shape;563;p71"/>
          <p:cNvSpPr txBox="1"/>
          <p:nvPr/>
        </p:nvSpPr>
        <p:spPr>
          <a:xfrm>
            <a:off x="4924642" y="1839152"/>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4</a:t>
            </a:r>
            <a:endParaRPr sz="1400" b="1" i="0" u="none" strike="noStrike" cap="none">
              <a:solidFill>
                <a:srgbClr val="000000"/>
              </a:solidFill>
              <a:latin typeface="Arial"/>
              <a:ea typeface="Arial"/>
              <a:cs typeface="Arial"/>
              <a:sym typeface="Arial"/>
            </a:endParaRPr>
          </a:p>
        </p:txBody>
      </p:sp>
      <p:sp>
        <p:nvSpPr>
          <p:cNvPr id="564" name="Google Shape;564;p71"/>
          <p:cNvSpPr txBox="1"/>
          <p:nvPr/>
        </p:nvSpPr>
        <p:spPr>
          <a:xfrm>
            <a:off x="6510283" y="1828226"/>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5</a:t>
            </a:r>
            <a:endParaRPr sz="1400" b="1" i="0" u="none" strike="noStrike" cap="none">
              <a:solidFill>
                <a:srgbClr val="000000"/>
              </a:solidFill>
              <a:latin typeface="Arial"/>
              <a:ea typeface="Arial"/>
              <a:cs typeface="Arial"/>
              <a:sym typeface="Arial"/>
            </a:endParaRPr>
          </a:p>
        </p:txBody>
      </p:sp>
      <p:sp>
        <p:nvSpPr>
          <p:cNvPr id="565" name="Google Shape;565;p71"/>
          <p:cNvSpPr txBox="1"/>
          <p:nvPr/>
        </p:nvSpPr>
        <p:spPr>
          <a:xfrm>
            <a:off x="8023326" y="1801148"/>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6</a:t>
            </a:r>
            <a:endParaRPr sz="1400" b="1" i="0" u="none" strike="noStrike" cap="none">
              <a:solidFill>
                <a:srgbClr val="000000"/>
              </a:solidFill>
              <a:latin typeface="Arial"/>
              <a:ea typeface="Arial"/>
              <a:cs typeface="Arial"/>
              <a:sym typeface="Arial"/>
            </a:endParaRPr>
          </a:p>
        </p:txBody>
      </p:sp>
      <p:cxnSp>
        <p:nvCxnSpPr>
          <p:cNvPr id="566" name="Google Shape;566;p71"/>
          <p:cNvCxnSpPr>
            <a:stCxn id="552" idx="2"/>
          </p:cNvCxnSpPr>
          <p:nvPr/>
        </p:nvCxnSpPr>
        <p:spPr>
          <a:xfrm>
            <a:off x="722811" y="1220714"/>
            <a:ext cx="878400" cy="982200"/>
          </a:xfrm>
          <a:prstGeom prst="straightConnector1">
            <a:avLst/>
          </a:pr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cxnSp>
      <p:cxnSp>
        <p:nvCxnSpPr>
          <p:cNvPr id="567" name="Google Shape;567;p71"/>
          <p:cNvCxnSpPr>
            <a:endCxn id="553" idx="0"/>
          </p:cNvCxnSpPr>
          <p:nvPr/>
        </p:nvCxnSpPr>
        <p:spPr>
          <a:xfrm flipH="1">
            <a:off x="472764" y="3151290"/>
            <a:ext cx="1116600" cy="991800"/>
          </a:xfrm>
          <a:prstGeom prst="straightConnector1">
            <a:avLst/>
          </a:prstGeom>
          <a:noFill/>
          <a:ln w="38100" cap="flat" cmpd="sng">
            <a:solidFill>
              <a:srgbClr val="FFFF00"/>
            </a:solidFill>
            <a:prstDash val="solid"/>
            <a:round/>
            <a:headEnd type="none" w="sm" len="sm"/>
            <a:tailEnd type="none" w="sm" len="sm"/>
          </a:ln>
          <a:effectLst>
            <a:outerShdw blurRad="40000" dist="23000" dir="5400000" rotWithShape="0">
              <a:srgbClr val="000000">
                <a:alpha val="34901"/>
              </a:srgbClr>
            </a:outerShdw>
          </a:effec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2"/>
          <p:cNvSpPr/>
          <p:nvPr/>
        </p:nvSpPr>
        <p:spPr>
          <a:xfrm>
            <a:off x="10274" y="1303068"/>
            <a:ext cx="9133726" cy="2537363"/>
          </a:xfrm>
          <a:prstGeom prst="roundRect">
            <a:avLst>
              <a:gd name="adj" fmla="val 16667"/>
            </a:avLst>
          </a:prstGeom>
          <a:solidFill>
            <a:srgbClr val="CFE6F6"/>
          </a:solidFill>
          <a:ln w="9525"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3" name="Google Shape;573;p72"/>
          <p:cNvSpPr/>
          <p:nvPr/>
        </p:nvSpPr>
        <p:spPr>
          <a:xfrm>
            <a:off x="4588435" y="1730456"/>
            <a:ext cx="1395101" cy="197854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4" name="Google Shape;574;p72"/>
          <p:cNvSpPr/>
          <p:nvPr/>
        </p:nvSpPr>
        <p:spPr>
          <a:xfrm>
            <a:off x="4892558" y="2262096"/>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1</a:t>
            </a:r>
            <a:endParaRPr sz="1400" b="0" i="0" u="none" strike="noStrike" cap="none">
              <a:solidFill>
                <a:schemeClr val="dk1"/>
              </a:solidFill>
              <a:latin typeface="Arial"/>
              <a:ea typeface="Arial"/>
              <a:cs typeface="Arial"/>
              <a:sym typeface="Arial"/>
            </a:endParaRPr>
          </a:p>
        </p:txBody>
      </p:sp>
      <p:sp>
        <p:nvSpPr>
          <p:cNvPr id="575" name="Google Shape;575;p72"/>
          <p:cNvSpPr/>
          <p:nvPr/>
        </p:nvSpPr>
        <p:spPr>
          <a:xfrm>
            <a:off x="4892558" y="2766072"/>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Shard 3</a:t>
            </a:r>
            <a:endParaRPr sz="1400" b="0" i="0" u="none" strike="noStrike" cap="none">
              <a:solidFill>
                <a:srgbClr val="000000"/>
              </a:solidFill>
              <a:latin typeface="Arial"/>
              <a:ea typeface="Arial"/>
              <a:cs typeface="Arial"/>
              <a:sym typeface="Arial"/>
            </a:endParaRPr>
          </a:p>
        </p:txBody>
      </p:sp>
      <p:sp>
        <p:nvSpPr>
          <p:cNvPr id="576" name="Google Shape;576;p72"/>
          <p:cNvSpPr/>
          <p:nvPr/>
        </p:nvSpPr>
        <p:spPr>
          <a:xfrm>
            <a:off x="6103987" y="1722707"/>
            <a:ext cx="1395101" cy="197854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7" name="Google Shape;577;p72"/>
          <p:cNvSpPr/>
          <p:nvPr/>
        </p:nvSpPr>
        <p:spPr>
          <a:xfrm>
            <a:off x="7637239" y="1729260"/>
            <a:ext cx="1418997" cy="1979738"/>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8" name="Google Shape;578;p72"/>
          <p:cNvSpPr txBox="1">
            <a:spLocks noGrp="1"/>
          </p:cNvSpPr>
          <p:nvPr>
            <p:ph type="title"/>
          </p:nvPr>
        </p:nvSpPr>
        <p:spPr>
          <a:xfrm>
            <a:off x="1167249" y="13072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Elasticsearch Cluster</a:t>
            </a:r>
            <a:endParaRPr/>
          </a:p>
        </p:txBody>
      </p:sp>
      <p:sp>
        <p:nvSpPr>
          <p:cNvPr id="579" name="Google Shape;579;p7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42</a:t>
            </a:fld>
            <a:endParaRPr/>
          </a:p>
        </p:txBody>
      </p:sp>
      <p:sp>
        <p:nvSpPr>
          <p:cNvPr id="580" name="Google Shape;580;p72"/>
          <p:cNvSpPr/>
          <p:nvPr/>
        </p:nvSpPr>
        <p:spPr>
          <a:xfrm>
            <a:off x="109390" y="1722708"/>
            <a:ext cx="1395101" cy="197854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1" name="Google Shape;581;p72"/>
          <p:cNvSpPr/>
          <p:nvPr/>
        </p:nvSpPr>
        <p:spPr>
          <a:xfrm>
            <a:off x="1601282" y="1722707"/>
            <a:ext cx="1395101" cy="197854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2" name="Google Shape;582;p72"/>
          <p:cNvSpPr/>
          <p:nvPr/>
        </p:nvSpPr>
        <p:spPr>
          <a:xfrm>
            <a:off x="3081284" y="1722707"/>
            <a:ext cx="1395101" cy="197854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3" name="Google Shape;583;p72"/>
          <p:cNvSpPr/>
          <p:nvPr/>
        </p:nvSpPr>
        <p:spPr>
          <a:xfrm>
            <a:off x="426205" y="2269866"/>
            <a:ext cx="875176" cy="336818"/>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584" name="Google Shape;584;p72"/>
          <p:cNvSpPr/>
          <p:nvPr/>
        </p:nvSpPr>
        <p:spPr>
          <a:xfrm>
            <a:off x="426205" y="2758323"/>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585" name="Google Shape;585;p72"/>
          <p:cNvSpPr/>
          <p:nvPr/>
        </p:nvSpPr>
        <p:spPr>
          <a:xfrm>
            <a:off x="426205" y="3246779"/>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586" name="Google Shape;586;p72"/>
          <p:cNvSpPr/>
          <p:nvPr/>
        </p:nvSpPr>
        <p:spPr>
          <a:xfrm>
            <a:off x="1897367" y="2269865"/>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587" name="Google Shape;587;p72"/>
          <p:cNvSpPr/>
          <p:nvPr/>
        </p:nvSpPr>
        <p:spPr>
          <a:xfrm>
            <a:off x="1897367" y="3246778"/>
            <a:ext cx="875176" cy="336818"/>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588" name="Google Shape;588;p72"/>
          <p:cNvSpPr/>
          <p:nvPr/>
        </p:nvSpPr>
        <p:spPr>
          <a:xfrm>
            <a:off x="3385407" y="2269866"/>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3</a:t>
            </a:r>
            <a:endParaRPr sz="1400" b="0" i="0" u="none" strike="noStrike" cap="none">
              <a:solidFill>
                <a:schemeClr val="dk1"/>
              </a:solidFill>
              <a:latin typeface="Arial"/>
              <a:ea typeface="Arial"/>
              <a:cs typeface="Arial"/>
              <a:sym typeface="Arial"/>
            </a:endParaRPr>
          </a:p>
        </p:txBody>
      </p:sp>
      <p:sp>
        <p:nvSpPr>
          <p:cNvPr id="589" name="Google Shape;589;p72"/>
          <p:cNvSpPr/>
          <p:nvPr/>
        </p:nvSpPr>
        <p:spPr>
          <a:xfrm>
            <a:off x="3385407" y="2758323"/>
            <a:ext cx="875176" cy="336818"/>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590" name="Google Shape;590;p72"/>
          <p:cNvSpPr txBox="1"/>
          <p:nvPr/>
        </p:nvSpPr>
        <p:spPr>
          <a:xfrm>
            <a:off x="461725" y="1824601"/>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1</a:t>
            </a:r>
            <a:endParaRPr sz="1400" b="1" i="0" u="none" strike="noStrike" cap="none">
              <a:solidFill>
                <a:srgbClr val="000000"/>
              </a:solidFill>
              <a:latin typeface="Arial"/>
              <a:ea typeface="Arial"/>
              <a:cs typeface="Arial"/>
              <a:sym typeface="Arial"/>
            </a:endParaRPr>
          </a:p>
        </p:txBody>
      </p:sp>
      <p:sp>
        <p:nvSpPr>
          <p:cNvPr id="591" name="Google Shape;591;p72"/>
          <p:cNvSpPr/>
          <p:nvPr/>
        </p:nvSpPr>
        <p:spPr>
          <a:xfrm>
            <a:off x="21050" y="2202911"/>
            <a:ext cx="8940070" cy="45155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2" name="Google Shape;592;p72"/>
          <p:cNvSpPr/>
          <p:nvPr/>
        </p:nvSpPr>
        <p:spPr>
          <a:xfrm>
            <a:off x="21050" y="2714809"/>
            <a:ext cx="8940070" cy="412672"/>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3" name="Google Shape;593;p72"/>
          <p:cNvSpPr/>
          <p:nvPr/>
        </p:nvSpPr>
        <p:spPr>
          <a:xfrm>
            <a:off x="6343136" y="2261970"/>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2</a:t>
            </a:r>
            <a:endParaRPr sz="1400" b="0" i="0" u="none" strike="noStrike" cap="none">
              <a:solidFill>
                <a:schemeClr val="dk1"/>
              </a:solidFill>
              <a:latin typeface="Arial"/>
              <a:ea typeface="Arial"/>
              <a:cs typeface="Arial"/>
              <a:sym typeface="Arial"/>
            </a:endParaRPr>
          </a:p>
        </p:txBody>
      </p:sp>
      <p:sp>
        <p:nvSpPr>
          <p:cNvPr id="594" name="Google Shape;594;p72"/>
          <p:cNvSpPr/>
          <p:nvPr/>
        </p:nvSpPr>
        <p:spPr>
          <a:xfrm>
            <a:off x="7811786" y="2267491"/>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3</a:t>
            </a:r>
            <a:endParaRPr sz="1400" b="0" i="0" u="none" strike="noStrike" cap="none">
              <a:solidFill>
                <a:schemeClr val="dk1"/>
              </a:solidFill>
              <a:latin typeface="Arial"/>
              <a:ea typeface="Arial"/>
              <a:cs typeface="Arial"/>
              <a:sym typeface="Arial"/>
            </a:endParaRPr>
          </a:p>
        </p:txBody>
      </p:sp>
      <p:sp>
        <p:nvSpPr>
          <p:cNvPr id="595" name="Google Shape;595;p72"/>
          <p:cNvSpPr/>
          <p:nvPr/>
        </p:nvSpPr>
        <p:spPr>
          <a:xfrm>
            <a:off x="1860714" y="2757238"/>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3</a:t>
            </a:r>
            <a:endParaRPr sz="1400" b="0" i="0" u="none" strike="noStrike" cap="none">
              <a:solidFill>
                <a:schemeClr val="dk1"/>
              </a:solidFill>
              <a:latin typeface="Arial"/>
              <a:ea typeface="Arial"/>
              <a:cs typeface="Arial"/>
              <a:sym typeface="Arial"/>
            </a:endParaRPr>
          </a:p>
        </p:txBody>
      </p:sp>
      <p:sp>
        <p:nvSpPr>
          <p:cNvPr id="596" name="Google Shape;596;p72"/>
          <p:cNvSpPr/>
          <p:nvPr/>
        </p:nvSpPr>
        <p:spPr>
          <a:xfrm>
            <a:off x="6343135" y="2781824"/>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1</a:t>
            </a:r>
            <a:endParaRPr sz="1400" b="0" i="0" u="none" strike="noStrike" cap="none">
              <a:solidFill>
                <a:schemeClr val="dk1"/>
              </a:solidFill>
              <a:latin typeface="Arial"/>
              <a:ea typeface="Arial"/>
              <a:cs typeface="Arial"/>
              <a:sym typeface="Arial"/>
            </a:endParaRPr>
          </a:p>
        </p:txBody>
      </p:sp>
      <p:sp>
        <p:nvSpPr>
          <p:cNvPr id="597" name="Google Shape;597;p72"/>
          <p:cNvSpPr/>
          <p:nvPr/>
        </p:nvSpPr>
        <p:spPr>
          <a:xfrm>
            <a:off x="7841505" y="2756611"/>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2</a:t>
            </a:r>
            <a:endParaRPr sz="1400" b="0" i="0" u="none" strike="noStrike" cap="none">
              <a:solidFill>
                <a:schemeClr val="dk1"/>
              </a:solidFill>
              <a:latin typeface="Arial"/>
              <a:ea typeface="Arial"/>
              <a:cs typeface="Arial"/>
              <a:sym typeface="Arial"/>
            </a:endParaRPr>
          </a:p>
        </p:txBody>
      </p:sp>
      <p:sp>
        <p:nvSpPr>
          <p:cNvPr id="598" name="Google Shape;598;p72"/>
          <p:cNvSpPr/>
          <p:nvPr/>
        </p:nvSpPr>
        <p:spPr>
          <a:xfrm>
            <a:off x="4892557" y="3275352"/>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1</a:t>
            </a:r>
            <a:endParaRPr sz="1400" b="0" i="0" u="none" strike="noStrike" cap="none">
              <a:solidFill>
                <a:schemeClr val="dk1"/>
              </a:solidFill>
              <a:latin typeface="Arial"/>
              <a:ea typeface="Arial"/>
              <a:cs typeface="Arial"/>
              <a:sym typeface="Arial"/>
            </a:endParaRPr>
          </a:p>
        </p:txBody>
      </p:sp>
      <p:sp>
        <p:nvSpPr>
          <p:cNvPr id="599" name="Google Shape;599;p72"/>
          <p:cNvSpPr/>
          <p:nvPr/>
        </p:nvSpPr>
        <p:spPr>
          <a:xfrm>
            <a:off x="7871048" y="3286047"/>
            <a:ext cx="960077" cy="329068"/>
          </a:xfrm>
          <a:prstGeom prst="roundRect">
            <a:avLst>
              <a:gd name="adj" fmla="val 16667"/>
            </a:avLst>
          </a:prstGeom>
          <a:solidFill>
            <a:srgbClr val="ABD7C9"/>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Replica 2</a:t>
            </a:r>
            <a:endParaRPr sz="1400" b="0" i="0" u="none" strike="noStrike" cap="none">
              <a:solidFill>
                <a:schemeClr val="dk1"/>
              </a:solidFill>
              <a:latin typeface="Arial"/>
              <a:ea typeface="Arial"/>
              <a:cs typeface="Arial"/>
              <a:sym typeface="Arial"/>
            </a:endParaRPr>
          </a:p>
        </p:txBody>
      </p:sp>
      <p:sp>
        <p:nvSpPr>
          <p:cNvPr id="600" name="Google Shape;600;p72"/>
          <p:cNvSpPr txBox="1"/>
          <p:nvPr/>
        </p:nvSpPr>
        <p:spPr>
          <a:xfrm>
            <a:off x="1932104" y="1828190"/>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2</a:t>
            </a:r>
            <a:endParaRPr sz="1400" b="1" i="0" u="none" strike="noStrike" cap="none">
              <a:solidFill>
                <a:srgbClr val="000000"/>
              </a:solidFill>
              <a:latin typeface="Arial"/>
              <a:ea typeface="Arial"/>
              <a:cs typeface="Arial"/>
              <a:sym typeface="Arial"/>
            </a:endParaRPr>
          </a:p>
        </p:txBody>
      </p:sp>
      <p:sp>
        <p:nvSpPr>
          <p:cNvPr id="601" name="Google Shape;601;p72"/>
          <p:cNvSpPr txBox="1"/>
          <p:nvPr/>
        </p:nvSpPr>
        <p:spPr>
          <a:xfrm>
            <a:off x="3453119" y="1828375"/>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3</a:t>
            </a:r>
            <a:endParaRPr sz="1400" b="1" i="0" u="none" strike="noStrike" cap="none">
              <a:solidFill>
                <a:srgbClr val="000000"/>
              </a:solidFill>
              <a:latin typeface="Arial"/>
              <a:ea typeface="Arial"/>
              <a:cs typeface="Arial"/>
              <a:sym typeface="Arial"/>
            </a:endParaRPr>
          </a:p>
        </p:txBody>
      </p:sp>
      <p:sp>
        <p:nvSpPr>
          <p:cNvPr id="602" name="Google Shape;602;p72"/>
          <p:cNvSpPr txBox="1"/>
          <p:nvPr/>
        </p:nvSpPr>
        <p:spPr>
          <a:xfrm>
            <a:off x="4924642" y="1839152"/>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4</a:t>
            </a:r>
            <a:endParaRPr sz="1400" b="1" i="0" u="none" strike="noStrike" cap="none">
              <a:solidFill>
                <a:srgbClr val="000000"/>
              </a:solidFill>
              <a:latin typeface="Arial"/>
              <a:ea typeface="Arial"/>
              <a:cs typeface="Arial"/>
              <a:sym typeface="Arial"/>
            </a:endParaRPr>
          </a:p>
        </p:txBody>
      </p:sp>
      <p:sp>
        <p:nvSpPr>
          <p:cNvPr id="603" name="Google Shape;603;p72"/>
          <p:cNvSpPr txBox="1"/>
          <p:nvPr/>
        </p:nvSpPr>
        <p:spPr>
          <a:xfrm>
            <a:off x="6510283" y="1828226"/>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5</a:t>
            </a:r>
            <a:endParaRPr sz="1400" b="1" i="0" u="none" strike="noStrike" cap="none">
              <a:solidFill>
                <a:srgbClr val="000000"/>
              </a:solidFill>
              <a:latin typeface="Arial"/>
              <a:ea typeface="Arial"/>
              <a:cs typeface="Arial"/>
              <a:sym typeface="Arial"/>
            </a:endParaRPr>
          </a:p>
        </p:txBody>
      </p:sp>
      <p:sp>
        <p:nvSpPr>
          <p:cNvPr id="604" name="Google Shape;604;p72"/>
          <p:cNvSpPr txBox="1"/>
          <p:nvPr/>
        </p:nvSpPr>
        <p:spPr>
          <a:xfrm>
            <a:off x="8023326" y="1801148"/>
            <a:ext cx="8959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6</a:t>
            </a:r>
            <a:endParaRPr sz="1400" b="1" i="0" u="none" strike="noStrike" cap="none">
              <a:solidFill>
                <a:srgbClr val="000000"/>
              </a:solidFill>
              <a:latin typeface="Arial"/>
              <a:ea typeface="Arial"/>
              <a:cs typeface="Arial"/>
              <a:sym typeface="Arial"/>
            </a:endParaRPr>
          </a:p>
        </p:txBody>
      </p:sp>
      <p:grpSp>
        <p:nvGrpSpPr>
          <p:cNvPr id="605" name="Google Shape;605;p72"/>
          <p:cNvGrpSpPr/>
          <p:nvPr/>
        </p:nvGrpSpPr>
        <p:grpSpPr>
          <a:xfrm>
            <a:off x="127260" y="3431336"/>
            <a:ext cx="4428306" cy="1686225"/>
            <a:chOff x="1890793" y="2131580"/>
            <a:chExt cx="4474408" cy="1789491"/>
          </a:xfrm>
        </p:grpSpPr>
        <p:sp>
          <p:nvSpPr>
            <p:cNvPr id="606" name="Google Shape;606;p72"/>
            <p:cNvSpPr/>
            <p:nvPr/>
          </p:nvSpPr>
          <p:spPr>
            <a:xfrm>
              <a:off x="1890793" y="2131580"/>
              <a:ext cx="4474408" cy="1789491"/>
            </a:xfrm>
            <a:prstGeom prst="roundRect">
              <a:avLst>
                <a:gd name="adj" fmla="val 16667"/>
              </a:avLst>
            </a:prstGeom>
            <a:solidFill>
              <a:srgbClr val="E2F1EC"/>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7" name="Google Shape;607;p72"/>
            <p:cNvSpPr txBox="1"/>
            <p:nvPr/>
          </p:nvSpPr>
          <p:spPr>
            <a:xfrm>
              <a:off x="2185262" y="2301497"/>
              <a:ext cx="3944318"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"_id"</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2</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"name"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"Jane Smith"</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"email"</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"jane.smith@example.com"</a:t>
              </a: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"age"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25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a:t>
              </a:r>
              <a:endParaRPr sz="1400" b="0" i="0" u="none" strike="noStrike" cap="none">
                <a:solidFill>
                  <a:schemeClr val="dk1"/>
                </a:solidFill>
                <a:latin typeface="Roboto"/>
                <a:ea typeface="Roboto"/>
                <a:cs typeface="Roboto"/>
                <a:sym typeface="Roboto"/>
              </a:endParaRPr>
            </a:p>
          </p:txBody>
        </p:sp>
      </p:grpSp>
      <p:cxnSp>
        <p:nvCxnSpPr>
          <p:cNvPr id="608" name="Google Shape;608;p72"/>
          <p:cNvCxnSpPr>
            <a:stCxn id="584" idx="2"/>
          </p:cNvCxnSpPr>
          <p:nvPr/>
        </p:nvCxnSpPr>
        <p:spPr>
          <a:xfrm>
            <a:off x="863793" y="3095141"/>
            <a:ext cx="1374300" cy="362100"/>
          </a:xfrm>
          <a:prstGeom prst="straightConnector1">
            <a:avLst/>
          </a:prstGeom>
          <a:noFill/>
          <a:ln w="38100" cap="flat" cmpd="sng">
            <a:solidFill>
              <a:srgbClr val="FFFF00"/>
            </a:solidFill>
            <a:prstDash val="solid"/>
            <a:round/>
            <a:headEnd type="none" w="sm" len="sm"/>
            <a:tailEnd type="none" w="sm" len="sm"/>
          </a:ln>
          <a:effectLst>
            <a:outerShdw blurRad="40000" dist="23000" dir="5400000" rotWithShape="0">
              <a:srgbClr val="000000">
                <a:alpha val="34901"/>
              </a:srgbClr>
            </a:outerShdw>
          </a:effectLst>
        </p:spPr>
      </p:cxnSp>
      <p:cxnSp>
        <p:nvCxnSpPr>
          <p:cNvPr id="609" name="Google Shape;609;p72"/>
          <p:cNvCxnSpPr>
            <a:stCxn id="597" idx="2"/>
          </p:cNvCxnSpPr>
          <p:nvPr/>
        </p:nvCxnSpPr>
        <p:spPr>
          <a:xfrm flipH="1">
            <a:off x="2238143" y="3085679"/>
            <a:ext cx="6083400" cy="371700"/>
          </a:xfrm>
          <a:prstGeom prst="straightConnector1">
            <a:avLst/>
          </a:prstGeom>
          <a:noFill/>
          <a:ln w="38100" cap="flat" cmpd="sng">
            <a:solidFill>
              <a:srgbClr val="FFFF00"/>
            </a:solidFill>
            <a:prstDash val="solid"/>
            <a:round/>
            <a:headEnd type="none" w="sm" len="sm"/>
            <a:tailEnd type="none" w="sm" len="sm"/>
          </a:ln>
          <a:effectLst>
            <a:outerShdw blurRad="40000" dist="23000" dir="5400000" rotWithShape="0">
              <a:srgbClr val="000000">
                <a:alpha val="34901"/>
              </a:srgbClr>
            </a:outerShdw>
          </a:effectLst>
        </p:spPr>
      </p:cxnSp>
      <p:sp>
        <p:nvSpPr>
          <p:cNvPr id="610" name="Google Shape;610;p72"/>
          <p:cNvSpPr/>
          <p:nvPr/>
        </p:nvSpPr>
        <p:spPr>
          <a:xfrm>
            <a:off x="4669592" y="3418141"/>
            <a:ext cx="4386644" cy="1686226"/>
          </a:xfrm>
          <a:prstGeom prst="roundRect">
            <a:avLst>
              <a:gd name="adj" fmla="val 16667"/>
            </a:avLst>
          </a:prstGeom>
          <a:solidFill>
            <a:srgbClr val="E2F1EC"/>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1" name="Google Shape;611;p72"/>
          <p:cNvSpPr txBox="1"/>
          <p:nvPr/>
        </p:nvSpPr>
        <p:spPr>
          <a:xfrm>
            <a:off x="4964061" y="3588057"/>
            <a:ext cx="3944318"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"_id"</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3</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"name"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“Tom Durand"</a:t>
            </a:r>
            <a:r>
              <a:rPr lang="fr-FR" sz="1400" b="0" i="0" u="none" strike="noStrike" cap="none">
                <a:solidFill>
                  <a:schemeClr val="dk1"/>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"email"</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A67D"/>
                </a:solidFill>
                <a:latin typeface="Roboto"/>
                <a:ea typeface="Roboto"/>
                <a:cs typeface="Roboto"/>
                <a:sym typeface="Roboto"/>
              </a:rPr>
              <a:t>“tom.durand@example.com"</a:t>
            </a:r>
            <a:r>
              <a:rPr lang="fr-FR" sz="1400" b="0" i="0" u="none" strike="noStrike" cap="none">
                <a:solidFill>
                  <a:schemeClr val="dk1"/>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      </a:t>
            </a:r>
            <a:r>
              <a:rPr lang="fr-FR" sz="1400" b="0" i="0" u="none" strike="noStrike" cap="none">
                <a:solidFill>
                  <a:srgbClr val="DF3079"/>
                </a:solidFill>
                <a:latin typeface="Roboto"/>
                <a:ea typeface="Roboto"/>
                <a:cs typeface="Roboto"/>
                <a:sym typeface="Roboto"/>
              </a:rPr>
              <a:t>"age"</a:t>
            </a:r>
            <a:r>
              <a:rPr lang="fr-FR" sz="1400" b="0" i="0" u="none" strike="noStrike" cap="none">
                <a:solidFill>
                  <a:schemeClr val="dk1"/>
                </a:solidFill>
                <a:latin typeface="Roboto"/>
                <a:ea typeface="Roboto"/>
                <a:cs typeface="Roboto"/>
                <a:sym typeface="Roboto"/>
              </a:rPr>
              <a:t>: </a:t>
            </a:r>
            <a:r>
              <a:rPr lang="fr-FR" sz="1400" b="0" i="0" u="none" strike="noStrike" cap="none">
                <a:solidFill>
                  <a:srgbClr val="00B050"/>
                </a:solidFill>
                <a:latin typeface="Roboto"/>
                <a:ea typeface="Roboto"/>
                <a:cs typeface="Roboto"/>
                <a:sym typeface="Roboto"/>
              </a:rPr>
              <a:t>42 </a:t>
            </a:r>
            <a:endParaRPr/>
          </a:p>
          <a:p>
            <a:pPr marL="0" marR="0" lvl="0" indent="0" algn="l" rtl="0">
              <a:lnSpc>
                <a:spcPct val="100000"/>
              </a:lnSpc>
              <a:spcBef>
                <a:spcPts val="0"/>
              </a:spcBef>
              <a:spcAft>
                <a:spcPts val="0"/>
              </a:spcAft>
              <a:buNone/>
            </a:pPr>
            <a:r>
              <a:rPr lang="fr-FR" sz="1400" b="0" i="0" u="none" strike="noStrike" cap="none">
                <a:solidFill>
                  <a:schemeClr val="dk1"/>
                </a:solidFill>
                <a:latin typeface="Roboto"/>
                <a:ea typeface="Roboto"/>
                <a:cs typeface="Roboto"/>
                <a:sym typeface="Roboto"/>
              </a:rPr>
              <a:t>}</a:t>
            </a:r>
            <a:endParaRPr sz="1400" b="0" i="0" u="none" strike="noStrike" cap="none">
              <a:solidFill>
                <a:schemeClr val="dk1"/>
              </a:solidFill>
              <a:latin typeface="Roboto"/>
              <a:ea typeface="Roboto"/>
              <a:cs typeface="Roboto"/>
              <a:sym typeface="Roboto"/>
            </a:endParaRPr>
          </a:p>
        </p:txBody>
      </p:sp>
      <p:cxnSp>
        <p:nvCxnSpPr>
          <p:cNvPr id="612" name="Google Shape;612;p72"/>
          <p:cNvCxnSpPr>
            <a:endCxn id="610" idx="0"/>
          </p:cNvCxnSpPr>
          <p:nvPr/>
        </p:nvCxnSpPr>
        <p:spPr>
          <a:xfrm>
            <a:off x="3812514" y="3099541"/>
            <a:ext cx="3050400" cy="318600"/>
          </a:xfrm>
          <a:prstGeom prst="straightConnector1">
            <a:avLst/>
          </a:prstGeom>
          <a:noFill/>
          <a:ln w="38100" cap="flat" cmpd="sng">
            <a:solidFill>
              <a:srgbClr val="00B050"/>
            </a:solidFill>
            <a:prstDash val="solid"/>
            <a:round/>
            <a:headEnd type="none" w="sm" len="sm"/>
            <a:tailEnd type="none" w="sm" len="sm"/>
          </a:ln>
          <a:effectLst>
            <a:outerShdw blurRad="40000" dist="23000" dir="5400000" rotWithShape="0">
              <a:srgbClr val="000000">
                <a:alpha val="34901"/>
              </a:srgbClr>
            </a:outerShdw>
          </a:effectLst>
        </p:spPr>
      </p:cxnSp>
      <p:cxnSp>
        <p:nvCxnSpPr>
          <p:cNvPr id="613" name="Google Shape;613;p72"/>
          <p:cNvCxnSpPr>
            <a:stCxn id="596" idx="2"/>
          </p:cNvCxnSpPr>
          <p:nvPr/>
        </p:nvCxnSpPr>
        <p:spPr>
          <a:xfrm>
            <a:off x="6823174" y="3110892"/>
            <a:ext cx="78300" cy="263100"/>
          </a:xfrm>
          <a:prstGeom prst="straightConnector1">
            <a:avLst/>
          </a:prstGeom>
          <a:noFill/>
          <a:ln w="38100" cap="flat" cmpd="sng">
            <a:solidFill>
              <a:srgbClr val="00B050"/>
            </a:solidFill>
            <a:prstDash val="solid"/>
            <a:round/>
            <a:headEnd type="none" w="sm" len="sm"/>
            <a:tailEnd type="none" w="sm" len="sm"/>
          </a:ln>
          <a:effectLst>
            <a:outerShdw blurRad="40000" dist="23000" dir="5400000" rotWithShape="0">
              <a:srgbClr val="000000">
                <a:alpha val="34901"/>
              </a:srgbClr>
            </a:outerShdw>
          </a:effectLst>
        </p:spPr>
      </p:cxnSp>
      <p:sp>
        <p:nvSpPr>
          <p:cNvPr id="614" name="Google Shape;614;p72"/>
          <p:cNvSpPr txBox="1"/>
          <p:nvPr/>
        </p:nvSpPr>
        <p:spPr>
          <a:xfrm>
            <a:off x="3634599" y="1360582"/>
            <a:ext cx="20618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Elasticsearch Cluster</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1047750" y="215671"/>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ElasticSearch Cluster</a:t>
            </a:r>
            <a:endParaRPr/>
          </a:p>
        </p:txBody>
      </p:sp>
      <p:sp>
        <p:nvSpPr>
          <p:cNvPr id="620" name="Google Shape;620;p73"/>
          <p:cNvSpPr txBox="1">
            <a:spLocks noGrp="1"/>
          </p:cNvSpPr>
          <p:nvPr>
            <p:ph type="body" idx="1"/>
          </p:nvPr>
        </p:nvSpPr>
        <p:spPr>
          <a:xfrm>
            <a:off x="418454" y="931471"/>
            <a:ext cx="8307091"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b="0" i="0">
                <a:solidFill>
                  <a:schemeClr val="dk1"/>
                </a:solidFill>
                <a:latin typeface="Roboto"/>
                <a:ea typeface="Roboto"/>
                <a:cs typeface="Roboto"/>
                <a:sym typeface="Roboto"/>
              </a:rPr>
              <a:t>ElasticSearch operates as a distributed system, and its primary components include nodes, shards, and replicas.</a:t>
            </a:r>
            <a:endParaRPr/>
          </a:p>
          <a:p>
            <a:pPr marL="101600" lvl="0" indent="0" algn="l" rtl="0">
              <a:lnSpc>
                <a:spcPct val="100000"/>
              </a:lnSpc>
              <a:spcBef>
                <a:spcPts val="600"/>
              </a:spcBef>
              <a:spcAft>
                <a:spcPts val="0"/>
              </a:spcAft>
              <a:buSzPts val="2000"/>
              <a:buNone/>
            </a:pPr>
            <a:endParaRPr b="0" i="0">
              <a:solidFill>
                <a:schemeClr val="dk1"/>
              </a:solidFill>
              <a:latin typeface="Roboto"/>
              <a:ea typeface="Roboto"/>
              <a:cs typeface="Roboto"/>
              <a:sym typeface="Roboto"/>
            </a:endParaRPr>
          </a:p>
          <a:p>
            <a:pPr marL="101600" lvl="0" indent="0" algn="l" rtl="0">
              <a:lnSpc>
                <a:spcPct val="100000"/>
              </a:lnSpc>
              <a:spcBef>
                <a:spcPts val="600"/>
              </a:spcBef>
              <a:spcAft>
                <a:spcPts val="0"/>
              </a:spcAft>
              <a:buSzPts val="2000"/>
              <a:buNone/>
            </a:pPr>
            <a:r>
              <a:rPr lang="fr-FR" b="1" i="0">
                <a:solidFill>
                  <a:schemeClr val="dk1"/>
                </a:solidFill>
                <a:latin typeface="Roboto"/>
                <a:ea typeface="Roboto"/>
                <a:cs typeface="Roboto"/>
                <a:sym typeface="Roboto"/>
              </a:rPr>
              <a:t>Nodes</a:t>
            </a:r>
            <a:r>
              <a:rPr lang="fr-FR" b="0" i="0">
                <a:solidFill>
                  <a:schemeClr val="dk1"/>
                </a:solidFill>
                <a:latin typeface="Roboto"/>
                <a:ea typeface="Roboto"/>
                <a:cs typeface="Roboto"/>
                <a:sym typeface="Roboto"/>
              </a:rPr>
              <a:t>: Individual instances of ElasticSearch that make up the cluster.</a:t>
            </a:r>
            <a:endParaRPr/>
          </a:p>
          <a:p>
            <a:pPr marL="101600" lvl="0" indent="0" algn="l" rtl="0">
              <a:lnSpc>
                <a:spcPct val="100000"/>
              </a:lnSpc>
              <a:spcBef>
                <a:spcPts val="600"/>
              </a:spcBef>
              <a:spcAft>
                <a:spcPts val="0"/>
              </a:spcAft>
              <a:buSzPts val="2000"/>
              <a:buNone/>
            </a:pPr>
            <a:r>
              <a:rPr lang="fr-FR" b="1" i="0">
                <a:solidFill>
                  <a:schemeClr val="dk1"/>
                </a:solidFill>
                <a:latin typeface="Roboto"/>
                <a:ea typeface="Roboto"/>
                <a:cs typeface="Roboto"/>
                <a:sym typeface="Roboto"/>
              </a:rPr>
              <a:t>Shards</a:t>
            </a:r>
            <a:r>
              <a:rPr lang="fr-FR" b="0" i="0">
                <a:solidFill>
                  <a:schemeClr val="dk1"/>
                </a:solidFill>
                <a:latin typeface="Roboto"/>
                <a:ea typeface="Roboto"/>
                <a:cs typeface="Roboto"/>
                <a:sym typeface="Roboto"/>
              </a:rPr>
              <a:t>: Divisions of data within an index that allow for parallelism and scalability.</a:t>
            </a:r>
            <a:endParaRPr/>
          </a:p>
          <a:p>
            <a:pPr marL="101600" lvl="0" indent="0" algn="l" rtl="0">
              <a:lnSpc>
                <a:spcPct val="100000"/>
              </a:lnSpc>
              <a:spcBef>
                <a:spcPts val="600"/>
              </a:spcBef>
              <a:spcAft>
                <a:spcPts val="0"/>
              </a:spcAft>
              <a:buSzPts val="2000"/>
              <a:buNone/>
            </a:pPr>
            <a:r>
              <a:rPr lang="fr-FR" b="1" i="0">
                <a:solidFill>
                  <a:schemeClr val="dk1"/>
                </a:solidFill>
                <a:latin typeface="Roboto"/>
                <a:ea typeface="Roboto"/>
                <a:cs typeface="Roboto"/>
                <a:sym typeface="Roboto"/>
              </a:rPr>
              <a:t>Replicas</a:t>
            </a:r>
            <a:r>
              <a:rPr lang="fr-FR" b="0" i="0">
                <a:solidFill>
                  <a:schemeClr val="dk1"/>
                </a:solidFill>
                <a:latin typeface="Roboto"/>
                <a:ea typeface="Roboto"/>
                <a:cs typeface="Roboto"/>
                <a:sym typeface="Roboto"/>
              </a:rPr>
              <a:t>: Duplicate copies of primary shards to ensure data availability and fault tolerance.</a:t>
            </a:r>
            <a:endParaRPr/>
          </a:p>
          <a:p>
            <a:pPr marL="457200" lvl="0" indent="-228600" algn="l" rtl="0">
              <a:lnSpc>
                <a:spcPct val="100000"/>
              </a:lnSpc>
              <a:spcBef>
                <a:spcPts val="600"/>
              </a:spcBef>
              <a:spcAft>
                <a:spcPts val="0"/>
              </a:spcAft>
              <a:buSzPts val="2000"/>
              <a:buNone/>
            </a:pPr>
            <a:endParaRPr>
              <a:solidFill>
                <a:schemeClr val="dk1"/>
              </a:solidFill>
              <a:latin typeface="Roboto"/>
              <a:ea typeface="Roboto"/>
              <a:cs typeface="Roboto"/>
              <a:sym typeface="Roboto"/>
            </a:endParaRPr>
          </a:p>
        </p:txBody>
      </p:sp>
      <p:sp>
        <p:nvSpPr>
          <p:cNvPr id="621" name="Google Shape;621;p73"/>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4"/>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Searching documents</a:t>
            </a:r>
            <a:endParaRPr/>
          </a:p>
        </p:txBody>
      </p:sp>
      <p:sp>
        <p:nvSpPr>
          <p:cNvPr id="627" name="Google Shape;627;p74"/>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fr-FR"/>
              <a:t>Lucene</a:t>
            </a:r>
            <a:endParaRPr/>
          </a:p>
          <a:p>
            <a:pPr marL="457200" lvl="0" indent="-355600" algn="l" rtl="0">
              <a:lnSpc>
                <a:spcPct val="100000"/>
              </a:lnSpc>
              <a:spcBef>
                <a:spcPts val="600"/>
              </a:spcBef>
              <a:spcAft>
                <a:spcPts val="0"/>
              </a:spcAft>
              <a:buSzPts val="2000"/>
              <a:buChar char="◉"/>
            </a:pPr>
            <a:r>
              <a:rPr lang="fr-FR"/>
              <a:t>Each node has runs a Lucene instance</a:t>
            </a:r>
            <a:endParaRPr/>
          </a:p>
        </p:txBody>
      </p:sp>
      <p:sp>
        <p:nvSpPr>
          <p:cNvPr id="628" name="Google Shape;628;p74"/>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5"/>
          <p:cNvSpPr txBox="1">
            <a:spLocks noGrp="1"/>
          </p:cNvSpPr>
          <p:nvPr>
            <p:ph type="title"/>
          </p:nvPr>
        </p:nvSpPr>
        <p:spPr>
          <a:xfrm>
            <a:off x="1073700" y="187342"/>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Searching documents</a:t>
            </a:r>
            <a:endParaRPr/>
          </a:p>
        </p:txBody>
      </p:sp>
      <p:sp>
        <p:nvSpPr>
          <p:cNvPr id="634" name="Google Shape;634;p75"/>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45</a:t>
            </a:fld>
            <a:endParaRPr/>
          </a:p>
        </p:txBody>
      </p:sp>
      <p:grpSp>
        <p:nvGrpSpPr>
          <p:cNvPr id="635" name="Google Shape;635;p75"/>
          <p:cNvGrpSpPr/>
          <p:nvPr/>
        </p:nvGrpSpPr>
        <p:grpSpPr>
          <a:xfrm>
            <a:off x="2635018" y="903142"/>
            <a:ext cx="3512986" cy="3502617"/>
            <a:chOff x="2635018" y="903142"/>
            <a:chExt cx="3512986" cy="3502617"/>
          </a:xfrm>
        </p:grpSpPr>
        <p:grpSp>
          <p:nvGrpSpPr>
            <p:cNvPr id="636" name="Google Shape;636;p75"/>
            <p:cNvGrpSpPr/>
            <p:nvPr/>
          </p:nvGrpSpPr>
          <p:grpSpPr>
            <a:xfrm>
              <a:off x="2635018" y="903142"/>
              <a:ext cx="3512986" cy="3502617"/>
              <a:chOff x="15805" y="820022"/>
              <a:chExt cx="3512986" cy="3502617"/>
            </a:xfrm>
          </p:grpSpPr>
          <p:sp>
            <p:nvSpPr>
              <p:cNvPr id="637" name="Google Shape;637;p75"/>
              <p:cNvSpPr/>
              <p:nvPr/>
            </p:nvSpPr>
            <p:spPr>
              <a:xfrm>
                <a:off x="364978" y="820022"/>
                <a:ext cx="3163813" cy="3502617"/>
              </a:xfrm>
              <a:prstGeom prst="roundRect">
                <a:avLst>
                  <a:gd name="adj" fmla="val 16667"/>
                </a:avLst>
              </a:prstGeom>
              <a:solidFill>
                <a:srgbClr val="CFE6F6"/>
              </a:solidFill>
              <a:ln w="9525"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8" name="Google Shape;638;p75"/>
              <p:cNvSpPr/>
              <p:nvPr/>
            </p:nvSpPr>
            <p:spPr>
              <a:xfrm>
                <a:off x="817315" y="1422336"/>
                <a:ext cx="2297006"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9" name="Google Shape;639;p75"/>
              <p:cNvSpPr/>
              <p:nvPr/>
            </p:nvSpPr>
            <p:spPr>
              <a:xfrm>
                <a:off x="1263112" y="2106382"/>
                <a:ext cx="1440960" cy="464949"/>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640" name="Google Shape;640;p75"/>
              <p:cNvSpPr/>
              <p:nvPr/>
            </p:nvSpPr>
            <p:spPr>
              <a:xfrm>
                <a:off x="1263112" y="2717042"/>
                <a:ext cx="1440960"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chemeClr val="dk1"/>
                    </a:solidFill>
                    <a:latin typeface="Arial"/>
                    <a:ea typeface="Arial"/>
                    <a:cs typeface="Arial"/>
                    <a:sym typeface="Arial"/>
                  </a:rPr>
                  <a:t>Shard 1</a:t>
                </a:r>
                <a:endParaRPr sz="1400" b="1" i="0" u="none" strike="noStrike" cap="none">
                  <a:solidFill>
                    <a:schemeClr val="dk1"/>
                  </a:solidFill>
                  <a:latin typeface="Arial"/>
                  <a:ea typeface="Arial"/>
                  <a:cs typeface="Arial"/>
                  <a:sym typeface="Arial"/>
                </a:endParaRPr>
              </a:p>
            </p:txBody>
          </p:sp>
          <p:sp>
            <p:nvSpPr>
              <p:cNvPr id="641" name="Google Shape;641;p75"/>
              <p:cNvSpPr/>
              <p:nvPr/>
            </p:nvSpPr>
            <p:spPr>
              <a:xfrm>
                <a:off x="1263112" y="3327702"/>
                <a:ext cx="1440960"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chemeClr val="dk1"/>
                    </a:solidFill>
                    <a:latin typeface="Arial"/>
                    <a:ea typeface="Arial"/>
                    <a:cs typeface="Arial"/>
                    <a:sym typeface="Arial"/>
                  </a:rPr>
                  <a:t>Shard 1</a:t>
                </a:r>
                <a:endParaRPr sz="1400" b="1" i="0" u="none" strike="noStrike" cap="none">
                  <a:solidFill>
                    <a:schemeClr val="dk1"/>
                  </a:solidFill>
                  <a:latin typeface="Arial"/>
                  <a:ea typeface="Arial"/>
                  <a:cs typeface="Arial"/>
                  <a:sym typeface="Arial"/>
                </a:endParaRPr>
              </a:p>
            </p:txBody>
          </p:sp>
          <p:sp>
            <p:nvSpPr>
              <p:cNvPr id="642" name="Google Shape;642;p75"/>
              <p:cNvSpPr txBox="1"/>
              <p:nvPr/>
            </p:nvSpPr>
            <p:spPr>
              <a:xfrm>
                <a:off x="1509482" y="1610471"/>
                <a:ext cx="8748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1</a:t>
                </a:r>
                <a:endParaRPr sz="1400" b="1" i="0" u="none" strike="noStrike" cap="none">
                  <a:solidFill>
                    <a:srgbClr val="000000"/>
                  </a:solidFill>
                  <a:latin typeface="Arial"/>
                  <a:ea typeface="Arial"/>
                  <a:cs typeface="Arial"/>
                  <a:sym typeface="Arial"/>
                </a:endParaRPr>
              </a:p>
            </p:txBody>
          </p:sp>
          <p:sp>
            <p:nvSpPr>
              <p:cNvPr id="643" name="Google Shape;643;p75"/>
              <p:cNvSpPr/>
              <p:nvPr/>
            </p:nvSpPr>
            <p:spPr>
              <a:xfrm>
                <a:off x="1073701" y="2026871"/>
                <a:ext cx="1832232" cy="62334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4" name="Google Shape;644;p75"/>
              <p:cNvSpPr/>
              <p:nvPr/>
            </p:nvSpPr>
            <p:spPr>
              <a:xfrm>
                <a:off x="1073700" y="2669588"/>
                <a:ext cx="1832233" cy="569659"/>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5" name="Google Shape;645;p75"/>
              <p:cNvSpPr txBox="1"/>
              <p:nvPr/>
            </p:nvSpPr>
            <p:spPr>
              <a:xfrm>
                <a:off x="15805" y="2179212"/>
                <a:ext cx="1046798" cy="307777"/>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0000"/>
                    </a:solidFill>
                    <a:latin typeface="Arial"/>
                    <a:ea typeface="Arial"/>
                    <a:cs typeface="Arial"/>
                    <a:sym typeface="Arial"/>
                  </a:rPr>
                  <a:t>products</a:t>
                </a:r>
                <a:endParaRPr sz="1400" b="1" i="0" u="none" strike="noStrike" cap="none">
                  <a:solidFill>
                    <a:srgbClr val="FF0000"/>
                  </a:solidFill>
                  <a:latin typeface="Arial"/>
                  <a:ea typeface="Arial"/>
                  <a:cs typeface="Arial"/>
                  <a:sym typeface="Arial"/>
                </a:endParaRPr>
              </a:p>
            </p:txBody>
          </p:sp>
          <p:sp>
            <p:nvSpPr>
              <p:cNvPr id="646" name="Google Shape;646;p75"/>
              <p:cNvSpPr txBox="1"/>
              <p:nvPr/>
            </p:nvSpPr>
            <p:spPr>
              <a:xfrm>
                <a:off x="205353" y="2810399"/>
                <a:ext cx="750376" cy="307777"/>
              </a:xfrm>
              <a:prstGeom prst="rect">
                <a:avLst/>
              </a:prstGeom>
              <a:solidFill>
                <a:srgbClr val="BFBFB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FF00"/>
                    </a:solidFill>
                    <a:latin typeface="Arial"/>
                    <a:ea typeface="Arial"/>
                    <a:cs typeface="Arial"/>
                    <a:sym typeface="Arial"/>
                  </a:rPr>
                  <a:t>users</a:t>
                </a:r>
                <a:endParaRPr sz="1400" b="1" i="0" u="none" strike="noStrike" cap="none">
                  <a:solidFill>
                    <a:srgbClr val="FFFF00"/>
                  </a:solidFill>
                  <a:latin typeface="Arial"/>
                  <a:ea typeface="Arial"/>
                  <a:cs typeface="Arial"/>
                  <a:sym typeface="Arial"/>
                </a:endParaRPr>
              </a:p>
            </p:txBody>
          </p:sp>
        </p:grpSp>
        <p:sp>
          <p:nvSpPr>
            <p:cNvPr id="647" name="Google Shape;647;p75"/>
            <p:cNvSpPr txBox="1"/>
            <p:nvPr/>
          </p:nvSpPr>
          <p:spPr>
            <a:xfrm>
              <a:off x="3535829" y="1044868"/>
              <a:ext cx="20605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Elasticsearch Cluster</a:t>
              </a:r>
              <a:endParaRPr sz="1400" b="1" i="0" u="none" strike="noStrike" cap="none">
                <a:solidFill>
                  <a:srgbClr val="000000"/>
                </a:solidFill>
                <a:latin typeface="Arial"/>
                <a:ea typeface="Arial"/>
                <a:cs typeface="Arial"/>
                <a:sym typeface="Arial"/>
              </a:endParaRPr>
            </a:p>
          </p:txBody>
        </p:sp>
      </p:grpSp>
      <p:sp>
        <p:nvSpPr>
          <p:cNvPr id="648" name="Google Shape;648;p75"/>
          <p:cNvSpPr/>
          <p:nvPr/>
        </p:nvSpPr>
        <p:spPr>
          <a:xfrm>
            <a:off x="6497177" y="2331607"/>
            <a:ext cx="2342606" cy="715800"/>
          </a:xfrm>
          <a:prstGeom prst="rect">
            <a:avLst/>
          </a:prstGeom>
          <a:solidFill>
            <a:srgbClr val="7EC0DB"/>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lt1"/>
                </a:solidFill>
                <a:latin typeface="Arial"/>
                <a:ea typeface="Arial"/>
                <a:cs typeface="Arial"/>
                <a:sym typeface="Arial"/>
              </a:rPr>
              <a:t>6000 documents by shard</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6"/>
          <p:cNvSpPr txBox="1">
            <a:spLocks noGrp="1"/>
          </p:cNvSpPr>
          <p:nvPr>
            <p:ph type="title"/>
          </p:nvPr>
        </p:nvSpPr>
        <p:spPr>
          <a:xfrm>
            <a:off x="1073700" y="187342"/>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Searching Documents</a:t>
            </a:r>
            <a:endParaRPr/>
          </a:p>
        </p:txBody>
      </p:sp>
      <p:sp>
        <p:nvSpPr>
          <p:cNvPr id="654" name="Google Shape;654;p76"/>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46</a:t>
            </a:fld>
            <a:endParaRPr/>
          </a:p>
        </p:txBody>
      </p:sp>
      <p:grpSp>
        <p:nvGrpSpPr>
          <p:cNvPr id="655" name="Google Shape;655;p76"/>
          <p:cNvGrpSpPr/>
          <p:nvPr/>
        </p:nvGrpSpPr>
        <p:grpSpPr>
          <a:xfrm>
            <a:off x="416296" y="903142"/>
            <a:ext cx="8578312" cy="3502617"/>
            <a:chOff x="416296" y="914399"/>
            <a:chExt cx="8578312" cy="3502617"/>
          </a:xfrm>
        </p:grpSpPr>
        <p:sp>
          <p:nvSpPr>
            <p:cNvPr id="656" name="Google Shape;656;p76"/>
            <p:cNvSpPr/>
            <p:nvPr/>
          </p:nvSpPr>
          <p:spPr>
            <a:xfrm>
              <a:off x="416296" y="914399"/>
              <a:ext cx="8578312" cy="3502617"/>
            </a:xfrm>
            <a:prstGeom prst="roundRect">
              <a:avLst>
                <a:gd name="adj" fmla="val 16667"/>
              </a:avLst>
            </a:prstGeom>
            <a:solidFill>
              <a:srgbClr val="CFE6F6"/>
            </a:solidFill>
            <a:ln w="9525"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7" name="Google Shape;657;p76"/>
            <p:cNvSpPr/>
            <p:nvPr/>
          </p:nvSpPr>
          <p:spPr>
            <a:xfrm>
              <a:off x="817315" y="1433593"/>
              <a:ext cx="2235851"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8" name="Google Shape;658;p76"/>
            <p:cNvSpPr/>
            <p:nvPr/>
          </p:nvSpPr>
          <p:spPr>
            <a:xfrm>
              <a:off x="3587526" y="1433592"/>
              <a:ext cx="2235851"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9" name="Google Shape;659;p76"/>
            <p:cNvSpPr/>
            <p:nvPr/>
          </p:nvSpPr>
          <p:spPr>
            <a:xfrm>
              <a:off x="6357737" y="1433591"/>
              <a:ext cx="2235851" cy="2731211"/>
            </a:xfrm>
            <a:prstGeom prst="roundRect">
              <a:avLst>
                <a:gd name="adj" fmla="val 16667"/>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0" name="Google Shape;660;p76"/>
            <p:cNvSpPr/>
            <p:nvPr/>
          </p:nvSpPr>
          <p:spPr>
            <a:xfrm>
              <a:off x="1263112" y="2117639"/>
              <a:ext cx="1402596" cy="464949"/>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661" name="Google Shape;661;p76"/>
            <p:cNvSpPr/>
            <p:nvPr/>
          </p:nvSpPr>
          <p:spPr>
            <a:xfrm>
              <a:off x="1263112" y="272829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662" name="Google Shape;662;p76"/>
            <p:cNvSpPr/>
            <p:nvPr/>
          </p:nvSpPr>
          <p:spPr>
            <a:xfrm>
              <a:off x="1263112" y="333895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663" name="Google Shape;663;p76"/>
            <p:cNvSpPr/>
            <p:nvPr/>
          </p:nvSpPr>
          <p:spPr>
            <a:xfrm>
              <a:off x="4004153" y="211763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2</a:t>
              </a:r>
              <a:endParaRPr sz="1400" b="0" i="0" u="none" strike="noStrike" cap="none">
                <a:solidFill>
                  <a:schemeClr val="dk1"/>
                </a:solidFill>
                <a:latin typeface="Arial"/>
                <a:ea typeface="Arial"/>
                <a:cs typeface="Arial"/>
                <a:sym typeface="Arial"/>
              </a:endParaRPr>
            </a:p>
          </p:txBody>
        </p:sp>
        <p:sp>
          <p:nvSpPr>
            <p:cNvPr id="664" name="Google Shape;664;p76"/>
            <p:cNvSpPr/>
            <p:nvPr/>
          </p:nvSpPr>
          <p:spPr>
            <a:xfrm>
              <a:off x="4004153" y="272829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3</a:t>
              </a:r>
              <a:endParaRPr sz="1400" b="0" i="0" u="none" strike="noStrike" cap="none">
                <a:solidFill>
                  <a:schemeClr val="dk1"/>
                </a:solidFill>
                <a:latin typeface="Arial"/>
                <a:ea typeface="Arial"/>
                <a:cs typeface="Arial"/>
                <a:sym typeface="Arial"/>
              </a:endParaRPr>
            </a:p>
          </p:txBody>
        </p:sp>
        <p:sp>
          <p:nvSpPr>
            <p:cNvPr id="665" name="Google Shape;665;p76"/>
            <p:cNvSpPr/>
            <p:nvPr/>
          </p:nvSpPr>
          <p:spPr>
            <a:xfrm>
              <a:off x="4004153" y="3338959"/>
              <a:ext cx="1402596" cy="464949"/>
            </a:xfrm>
            <a:prstGeom prst="roundRect">
              <a:avLst>
                <a:gd name="adj" fmla="val 16667"/>
              </a:avLst>
            </a:prstGeom>
            <a:solidFill>
              <a:srgbClr val="DCF0F2"/>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666" name="Google Shape;666;p76"/>
            <p:cNvSpPr/>
            <p:nvPr/>
          </p:nvSpPr>
          <p:spPr>
            <a:xfrm>
              <a:off x="6785675" y="211763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dk1"/>
                  </a:solidFill>
                  <a:latin typeface="Arial"/>
                  <a:ea typeface="Arial"/>
                  <a:cs typeface="Arial"/>
                  <a:sym typeface="Arial"/>
                </a:rPr>
                <a:t>Shard 3</a:t>
              </a:r>
              <a:endParaRPr sz="1400" b="0" i="0" u="none" strike="noStrike" cap="none">
                <a:solidFill>
                  <a:schemeClr val="dk1"/>
                </a:solidFill>
                <a:latin typeface="Arial"/>
                <a:ea typeface="Arial"/>
                <a:cs typeface="Arial"/>
                <a:sym typeface="Arial"/>
              </a:endParaRPr>
            </a:p>
          </p:txBody>
        </p:sp>
        <p:sp>
          <p:nvSpPr>
            <p:cNvPr id="667" name="Google Shape;667;p76"/>
            <p:cNvSpPr/>
            <p:nvPr/>
          </p:nvSpPr>
          <p:spPr>
            <a:xfrm>
              <a:off x="6785675" y="2728299"/>
              <a:ext cx="1402596" cy="464949"/>
            </a:xfrm>
            <a:prstGeom prst="roundRect">
              <a:avLst>
                <a:gd name="adj" fmla="val 16667"/>
              </a:avLst>
            </a:prstGeom>
            <a:solidFill>
              <a:srgbClr val="D3E9F3"/>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Shard 1</a:t>
              </a:r>
              <a:endParaRPr sz="1400" b="1" i="0" u="none" strike="noStrike" cap="none">
                <a:solidFill>
                  <a:srgbClr val="000000"/>
                </a:solidFill>
                <a:latin typeface="Arial"/>
                <a:ea typeface="Arial"/>
                <a:cs typeface="Arial"/>
                <a:sym typeface="Arial"/>
              </a:endParaRPr>
            </a:p>
          </p:txBody>
        </p:sp>
        <p:sp>
          <p:nvSpPr>
            <p:cNvPr id="668" name="Google Shape;668;p76"/>
            <p:cNvSpPr txBox="1"/>
            <p:nvPr/>
          </p:nvSpPr>
          <p:spPr>
            <a:xfrm>
              <a:off x="1509482" y="1621728"/>
              <a:ext cx="7809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1</a:t>
              </a:r>
              <a:endParaRPr sz="1400" b="1" i="0" u="none" strike="noStrike" cap="none">
                <a:solidFill>
                  <a:srgbClr val="000000"/>
                </a:solidFill>
                <a:latin typeface="Arial"/>
                <a:ea typeface="Arial"/>
                <a:cs typeface="Arial"/>
                <a:sym typeface="Arial"/>
              </a:endParaRPr>
            </a:p>
          </p:txBody>
        </p:sp>
        <p:sp>
          <p:nvSpPr>
            <p:cNvPr id="669" name="Google Shape;669;p76"/>
            <p:cNvSpPr txBox="1"/>
            <p:nvPr/>
          </p:nvSpPr>
          <p:spPr>
            <a:xfrm>
              <a:off x="4258107" y="1607290"/>
              <a:ext cx="7809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2</a:t>
              </a:r>
              <a:endParaRPr sz="1400" b="1" i="0" u="none" strike="noStrike" cap="none">
                <a:solidFill>
                  <a:srgbClr val="000000"/>
                </a:solidFill>
                <a:latin typeface="Arial"/>
                <a:ea typeface="Arial"/>
                <a:cs typeface="Arial"/>
                <a:sym typeface="Arial"/>
              </a:endParaRPr>
            </a:p>
          </p:txBody>
        </p:sp>
        <p:sp>
          <p:nvSpPr>
            <p:cNvPr id="670" name="Google Shape;670;p76"/>
            <p:cNvSpPr txBox="1"/>
            <p:nvPr/>
          </p:nvSpPr>
          <p:spPr>
            <a:xfrm>
              <a:off x="7061215" y="1602856"/>
              <a:ext cx="7809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Node 3</a:t>
              </a:r>
              <a:endParaRPr sz="1400" b="1" i="0" u="none" strike="noStrike" cap="none">
                <a:solidFill>
                  <a:srgbClr val="000000"/>
                </a:solidFill>
                <a:latin typeface="Arial"/>
                <a:ea typeface="Arial"/>
                <a:cs typeface="Arial"/>
                <a:sym typeface="Arial"/>
              </a:endParaRPr>
            </a:p>
          </p:txBody>
        </p:sp>
        <p:sp>
          <p:nvSpPr>
            <p:cNvPr id="671" name="Google Shape;671;p76"/>
            <p:cNvSpPr txBox="1"/>
            <p:nvPr/>
          </p:nvSpPr>
          <p:spPr>
            <a:xfrm>
              <a:off x="3702612" y="1009577"/>
              <a:ext cx="200567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000000"/>
                  </a:solidFill>
                  <a:latin typeface="Arial"/>
                  <a:ea typeface="Arial"/>
                  <a:cs typeface="Arial"/>
                  <a:sym typeface="Arial"/>
                </a:rPr>
                <a:t>Elasticsearch Cluster</a:t>
              </a:r>
              <a:endParaRPr sz="1400" b="1" i="0" u="none" strike="noStrike" cap="none">
                <a:solidFill>
                  <a:srgbClr val="000000"/>
                </a:solidFill>
                <a:latin typeface="Arial"/>
                <a:ea typeface="Arial"/>
                <a:cs typeface="Arial"/>
                <a:sym typeface="Arial"/>
              </a:endParaRPr>
            </a:p>
          </p:txBody>
        </p:sp>
      </p:grpSp>
      <p:sp>
        <p:nvSpPr>
          <p:cNvPr id="672" name="Google Shape;672;p76"/>
          <p:cNvSpPr/>
          <p:nvPr/>
        </p:nvSpPr>
        <p:spPr>
          <a:xfrm>
            <a:off x="1073700" y="2026871"/>
            <a:ext cx="7252985" cy="62334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3" name="Google Shape;673;p76"/>
          <p:cNvSpPr/>
          <p:nvPr/>
        </p:nvSpPr>
        <p:spPr>
          <a:xfrm>
            <a:off x="1073700" y="2669588"/>
            <a:ext cx="7252985" cy="569659"/>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4" name="Google Shape;674;p76"/>
          <p:cNvSpPr txBox="1"/>
          <p:nvPr/>
        </p:nvSpPr>
        <p:spPr>
          <a:xfrm>
            <a:off x="15805" y="2179212"/>
            <a:ext cx="1046798" cy="307777"/>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0000"/>
                </a:solidFill>
                <a:latin typeface="Arial"/>
                <a:ea typeface="Arial"/>
                <a:cs typeface="Arial"/>
                <a:sym typeface="Arial"/>
              </a:rPr>
              <a:t>products</a:t>
            </a:r>
            <a:endParaRPr sz="1400" b="1" i="0" u="none" strike="noStrike" cap="none">
              <a:solidFill>
                <a:srgbClr val="FF0000"/>
              </a:solidFill>
              <a:latin typeface="Arial"/>
              <a:ea typeface="Arial"/>
              <a:cs typeface="Arial"/>
              <a:sym typeface="Arial"/>
            </a:endParaRPr>
          </a:p>
        </p:txBody>
      </p:sp>
      <p:sp>
        <p:nvSpPr>
          <p:cNvPr id="675" name="Google Shape;675;p76"/>
          <p:cNvSpPr txBox="1"/>
          <p:nvPr/>
        </p:nvSpPr>
        <p:spPr>
          <a:xfrm>
            <a:off x="205353" y="2810399"/>
            <a:ext cx="750376" cy="307777"/>
          </a:xfrm>
          <a:prstGeom prst="rect">
            <a:avLst/>
          </a:prstGeom>
          <a:solidFill>
            <a:srgbClr val="BFBFB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1" i="0" u="none" strike="noStrike" cap="none">
                <a:solidFill>
                  <a:srgbClr val="FFFF00"/>
                </a:solidFill>
                <a:latin typeface="Arial"/>
                <a:ea typeface="Arial"/>
                <a:cs typeface="Arial"/>
                <a:sym typeface="Arial"/>
              </a:rPr>
              <a:t>users</a:t>
            </a:r>
            <a:endParaRPr sz="1400" b="1" i="0" u="none" strike="noStrike" cap="none">
              <a:solidFill>
                <a:srgbClr val="FFFF00"/>
              </a:solidFill>
              <a:latin typeface="Arial"/>
              <a:ea typeface="Arial"/>
              <a:cs typeface="Arial"/>
              <a:sym typeface="Arial"/>
            </a:endParaRPr>
          </a:p>
        </p:txBody>
      </p:sp>
      <p:sp>
        <p:nvSpPr>
          <p:cNvPr id="676" name="Google Shape;676;p76"/>
          <p:cNvSpPr/>
          <p:nvPr/>
        </p:nvSpPr>
        <p:spPr>
          <a:xfrm>
            <a:off x="3524224" y="4028121"/>
            <a:ext cx="2342606" cy="715800"/>
          </a:xfrm>
          <a:prstGeom prst="rect">
            <a:avLst/>
          </a:prstGeom>
          <a:solidFill>
            <a:srgbClr val="7EC0DB"/>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0" i="0" u="none" strike="noStrike" cap="none">
                <a:solidFill>
                  <a:schemeClr val="lt1"/>
                </a:solidFill>
                <a:latin typeface="Arial"/>
                <a:ea typeface="Arial"/>
                <a:cs typeface="Arial"/>
                <a:sym typeface="Arial"/>
              </a:rPr>
              <a:t>2000 documents by shard</a:t>
            </a:r>
            <a:endParaRPr sz="1400" b="0" i="0" u="none" strike="noStrike" cap="none">
              <a:solidFill>
                <a:schemeClr val="lt1"/>
              </a:solidFill>
              <a:latin typeface="Arial"/>
              <a:ea typeface="Arial"/>
              <a:cs typeface="Arial"/>
              <a:sym typeface="Arial"/>
            </a:endParaRPr>
          </a:p>
        </p:txBody>
      </p:sp>
      <p:cxnSp>
        <p:nvCxnSpPr>
          <p:cNvPr id="677" name="Google Shape;677;p76"/>
          <p:cNvCxnSpPr>
            <a:endCxn id="660" idx="3"/>
          </p:cNvCxnSpPr>
          <p:nvPr/>
        </p:nvCxnSpPr>
        <p:spPr>
          <a:xfrm rot="10800000">
            <a:off x="2665708" y="2338857"/>
            <a:ext cx="2029800" cy="1689300"/>
          </a:xfrm>
          <a:prstGeom prst="straightConnector1">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678" name="Google Shape;678;p76"/>
          <p:cNvCxnSpPr>
            <a:stCxn id="676" idx="0"/>
            <a:endCxn id="663" idx="2"/>
          </p:cNvCxnSpPr>
          <p:nvPr/>
        </p:nvCxnSpPr>
        <p:spPr>
          <a:xfrm rot="10800000" flipH="1">
            <a:off x="4695527" y="2571321"/>
            <a:ext cx="9900" cy="1456800"/>
          </a:xfrm>
          <a:prstGeom prst="straightConnector1">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679" name="Google Shape;679;p76"/>
          <p:cNvCxnSpPr>
            <a:endCxn id="666" idx="2"/>
          </p:cNvCxnSpPr>
          <p:nvPr/>
        </p:nvCxnSpPr>
        <p:spPr>
          <a:xfrm rot="10800000" flipH="1">
            <a:off x="4764773" y="2571331"/>
            <a:ext cx="2722200" cy="1456800"/>
          </a:xfrm>
          <a:prstGeom prst="straightConnector1">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sp>
        <p:nvSpPr>
          <p:cNvPr id="680" name="Google Shape;680;p76"/>
          <p:cNvSpPr/>
          <p:nvPr/>
        </p:nvSpPr>
        <p:spPr>
          <a:xfrm>
            <a:off x="2934259" y="4521997"/>
            <a:ext cx="3661151" cy="555871"/>
          </a:xfrm>
          <a:prstGeom prst="rect">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0" u="none" strike="noStrike" cap="none">
                <a:solidFill>
                  <a:schemeClr val="lt1"/>
                </a:solidFill>
                <a:latin typeface="Arial"/>
                <a:ea typeface="Arial"/>
                <a:cs typeface="Arial"/>
                <a:sym typeface="Arial"/>
              </a:rPr>
              <a:t>We increase the search speed by 3 !</a:t>
            </a:r>
            <a:endParaRPr sz="1400" b="1" i="0" u="none" strike="noStrike" cap="non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77"/>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47</a:t>
            </a:fld>
            <a:endParaRPr/>
          </a:p>
        </p:txBody>
      </p:sp>
      <p:pic>
        <p:nvPicPr>
          <p:cNvPr id="686" name="Google Shape;686;p77" descr="Ouvrier du bâtiment"/>
          <p:cNvPicPr preferRelativeResize="0"/>
          <p:nvPr/>
        </p:nvPicPr>
        <p:blipFill rotWithShape="1">
          <a:blip r:embed="rId3">
            <a:alphaModFix/>
          </a:blip>
          <a:srcRect/>
          <a:stretch/>
        </p:blipFill>
        <p:spPr>
          <a:xfrm>
            <a:off x="515980" y="1983740"/>
            <a:ext cx="1309607" cy="1309607"/>
          </a:xfrm>
          <a:prstGeom prst="rect">
            <a:avLst/>
          </a:prstGeom>
          <a:noFill/>
          <a:ln>
            <a:noFill/>
          </a:ln>
        </p:spPr>
      </p:pic>
      <p:sp>
        <p:nvSpPr>
          <p:cNvPr id="687" name="Google Shape;687;p77"/>
          <p:cNvSpPr txBox="1"/>
          <p:nvPr/>
        </p:nvSpPr>
        <p:spPr>
          <a:xfrm>
            <a:off x="1962247" y="2448747"/>
            <a:ext cx="6455100" cy="6309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400"/>
              <a:buFont typeface="Arial"/>
              <a:buChar char="•"/>
            </a:pPr>
            <a:r>
              <a:rPr lang="fr-FR" sz="1400" b="0" i="0" u="none" strike="noStrike" cap="none">
                <a:solidFill>
                  <a:schemeClr val="dk1"/>
                </a:solidFill>
                <a:latin typeface="Roboto"/>
                <a:ea typeface="Roboto"/>
                <a:cs typeface="Roboto"/>
                <a:sym typeface="Roboto"/>
              </a:rPr>
              <a:t>Deploy an elasticsearch cluster with 2 nodes thanks to docker compose</a:t>
            </a:r>
            <a:endParaRPr sz="1400" b="0" i="0" u="none" strike="noStrike" cap="none">
              <a:solidFill>
                <a:schemeClr val="dk1"/>
              </a:solidFill>
              <a:latin typeface="Roboto"/>
              <a:ea typeface="Roboto"/>
              <a:cs typeface="Roboto"/>
              <a:sym typeface="Roboto"/>
            </a:endParaRPr>
          </a:p>
          <a:p>
            <a:pPr marL="342900" marR="0" lvl="0" indent="-342900" algn="l" rtl="0">
              <a:lnSpc>
                <a:spcPct val="150000"/>
              </a:lnSpc>
              <a:spcBef>
                <a:spcPts val="0"/>
              </a:spcBef>
              <a:spcAft>
                <a:spcPts val="0"/>
              </a:spcAft>
              <a:buClr>
                <a:schemeClr val="dk1"/>
              </a:buClr>
              <a:buSzPts val="1400"/>
              <a:buFont typeface="Roboto"/>
              <a:buChar char="•"/>
            </a:pPr>
            <a:r>
              <a:rPr lang="fr-FR">
                <a:solidFill>
                  <a:schemeClr val="dk1"/>
                </a:solidFill>
                <a:latin typeface="Roboto"/>
                <a:ea typeface="Roboto"/>
                <a:cs typeface="Roboto"/>
                <a:sym typeface="Roboto"/>
              </a:rPr>
              <a:t>Scale up your cluster and add replicas</a:t>
            </a:r>
            <a:endParaRPr>
              <a:solidFill>
                <a:schemeClr val="dk1"/>
              </a:solidFill>
              <a:latin typeface="Roboto"/>
              <a:ea typeface="Roboto"/>
              <a:cs typeface="Roboto"/>
              <a:sym typeface="Roboto"/>
            </a:endParaRPr>
          </a:p>
        </p:txBody>
      </p:sp>
      <p:sp>
        <p:nvSpPr>
          <p:cNvPr id="688" name="Google Shape;688;p77"/>
          <p:cNvSpPr txBox="1">
            <a:spLocks noGrp="1"/>
          </p:cNvSpPr>
          <p:nvPr>
            <p:ph type="title"/>
          </p:nvPr>
        </p:nvSpPr>
        <p:spPr>
          <a:xfrm>
            <a:off x="1073700" y="25459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sz="2800">
                <a:solidFill>
                  <a:schemeClr val="accent2"/>
                </a:solidFill>
                <a:latin typeface="Roboto"/>
                <a:ea typeface="Roboto"/>
                <a:cs typeface="Roboto"/>
                <a:sym typeface="Roboto"/>
              </a:rPr>
              <a:t>Your turn !</a:t>
            </a:r>
            <a:endParaRPr sz="2800">
              <a:solidFill>
                <a:schemeClr val="accent2"/>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78"/>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Basic queries</a:t>
            </a:r>
            <a:endParaRPr/>
          </a:p>
        </p:txBody>
      </p:sp>
      <p:sp>
        <p:nvSpPr>
          <p:cNvPr id="694" name="Google Shape;694;p78"/>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a:t>Syntax : </a:t>
            </a:r>
            <a:r>
              <a:rPr lang="fr-FR" b="1">
                <a:solidFill>
                  <a:schemeClr val="accent1"/>
                </a:solidFill>
              </a:rPr>
              <a:t>GET _API/parameter</a:t>
            </a:r>
            <a:endParaRPr b="1">
              <a:solidFill>
                <a:schemeClr val="accent1"/>
              </a:solidFill>
            </a:endParaRPr>
          </a:p>
          <a:p>
            <a:pPr marL="101600" lvl="0" indent="0" algn="l" rtl="0">
              <a:lnSpc>
                <a:spcPct val="100000"/>
              </a:lnSpc>
              <a:spcBef>
                <a:spcPts val="600"/>
              </a:spcBef>
              <a:spcAft>
                <a:spcPts val="0"/>
              </a:spcAft>
              <a:buSzPts val="2000"/>
              <a:buNone/>
            </a:pPr>
            <a:endParaRPr b="1">
              <a:solidFill>
                <a:schemeClr val="accent1"/>
              </a:solidFill>
            </a:endParaRPr>
          </a:p>
          <a:p>
            <a:pPr marL="457200" lvl="0" indent="-355600" algn="l" rtl="0">
              <a:lnSpc>
                <a:spcPct val="100000"/>
              </a:lnSpc>
              <a:spcBef>
                <a:spcPts val="600"/>
              </a:spcBef>
              <a:spcAft>
                <a:spcPts val="0"/>
              </a:spcAft>
              <a:buSzPts val="2000"/>
              <a:buChar char="◉"/>
            </a:pPr>
            <a:r>
              <a:rPr lang="fr-FR"/>
              <a:t>To get cluster health</a:t>
            </a:r>
            <a:endParaRPr/>
          </a:p>
          <a:p>
            <a:pPr marL="571500" lvl="1" indent="0" algn="l" rtl="0">
              <a:lnSpc>
                <a:spcPct val="100000"/>
              </a:lnSpc>
              <a:spcBef>
                <a:spcPts val="0"/>
              </a:spcBef>
              <a:spcAft>
                <a:spcPts val="0"/>
              </a:spcAft>
              <a:buSzPts val="1800"/>
              <a:buNone/>
            </a:pPr>
            <a:r>
              <a:rPr lang="fr-FR" b="1">
                <a:solidFill>
                  <a:schemeClr val="accent1"/>
                </a:solidFill>
              </a:rPr>
              <a:t>GET _CLUSTER/health</a:t>
            </a:r>
            <a:endParaRPr b="1">
              <a:solidFill>
                <a:schemeClr val="accent1"/>
              </a:solidFill>
            </a:endParaRPr>
          </a:p>
          <a:p>
            <a:pPr marL="571500" lvl="1" indent="0" algn="l" rtl="0">
              <a:lnSpc>
                <a:spcPct val="100000"/>
              </a:lnSpc>
              <a:spcBef>
                <a:spcPts val="0"/>
              </a:spcBef>
              <a:spcAft>
                <a:spcPts val="0"/>
              </a:spcAft>
              <a:buSzPts val="1800"/>
              <a:buNone/>
            </a:pPr>
            <a:endParaRPr b="1">
              <a:solidFill>
                <a:schemeClr val="accent1"/>
              </a:solidFill>
            </a:endParaRPr>
          </a:p>
          <a:p>
            <a:pPr marL="457200" lvl="0" indent="-355600" algn="l" rtl="0">
              <a:lnSpc>
                <a:spcPct val="100000"/>
              </a:lnSpc>
              <a:spcBef>
                <a:spcPts val="600"/>
              </a:spcBef>
              <a:spcAft>
                <a:spcPts val="0"/>
              </a:spcAft>
              <a:buSzPts val="2000"/>
              <a:buChar char="◉"/>
            </a:pPr>
            <a:r>
              <a:rPr lang="fr-FR"/>
              <a:t>To get nodes parameters</a:t>
            </a:r>
            <a:endParaRPr/>
          </a:p>
          <a:p>
            <a:pPr marL="571500" lvl="1" indent="0" algn="l" rtl="0">
              <a:lnSpc>
                <a:spcPct val="100000"/>
              </a:lnSpc>
              <a:spcBef>
                <a:spcPts val="0"/>
              </a:spcBef>
              <a:spcAft>
                <a:spcPts val="0"/>
              </a:spcAft>
              <a:buSzPts val="1800"/>
              <a:buNone/>
            </a:pPr>
            <a:r>
              <a:rPr lang="fr-FR" b="1">
                <a:solidFill>
                  <a:schemeClr val="accent1"/>
                </a:solidFill>
              </a:rPr>
              <a:t>GET _NODES/stats</a:t>
            </a:r>
            <a:endParaRPr b="1">
              <a:solidFill>
                <a:schemeClr val="accent1"/>
              </a:solidFill>
            </a:endParaRPr>
          </a:p>
        </p:txBody>
      </p:sp>
      <p:sp>
        <p:nvSpPr>
          <p:cNvPr id="695" name="Google Shape;695;p78"/>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9"/>
          <p:cNvSpPr txBox="1">
            <a:spLocks noGrp="1"/>
          </p:cNvSpPr>
          <p:nvPr>
            <p:ph type="title"/>
          </p:nvPr>
        </p:nvSpPr>
        <p:spPr>
          <a:xfrm>
            <a:off x="1047750" y="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CRUD operations </a:t>
            </a:r>
            <a:endParaRPr/>
          </a:p>
        </p:txBody>
      </p:sp>
      <p:sp>
        <p:nvSpPr>
          <p:cNvPr id="701" name="Google Shape;701;p79"/>
          <p:cNvSpPr txBox="1">
            <a:spLocks noGrp="1"/>
          </p:cNvSpPr>
          <p:nvPr>
            <p:ph type="body" idx="1"/>
          </p:nvPr>
        </p:nvSpPr>
        <p:spPr>
          <a:xfrm>
            <a:off x="1047750" y="649649"/>
            <a:ext cx="6996600" cy="3434153"/>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b="1"/>
              <a:t>C – Create</a:t>
            </a:r>
            <a:endParaRPr/>
          </a:p>
          <a:p>
            <a:pPr marL="101600" lvl="0" indent="0" algn="l" rtl="0">
              <a:lnSpc>
                <a:spcPct val="100000"/>
              </a:lnSpc>
              <a:spcBef>
                <a:spcPts val="600"/>
              </a:spcBef>
              <a:spcAft>
                <a:spcPts val="0"/>
              </a:spcAft>
              <a:buSzPts val="2000"/>
              <a:buNone/>
            </a:pPr>
            <a:endParaRPr b="1"/>
          </a:p>
          <a:p>
            <a:pPr marL="101600" lvl="0" indent="0" algn="l" rtl="0">
              <a:lnSpc>
                <a:spcPct val="100000"/>
              </a:lnSpc>
              <a:spcBef>
                <a:spcPts val="600"/>
              </a:spcBef>
              <a:spcAft>
                <a:spcPts val="0"/>
              </a:spcAft>
              <a:buSzPts val="2000"/>
              <a:buNone/>
            </a:pPr>
            <a:r>
              <a:rPr lang="fr-FR" u="sng"/>
              <a:t>Create an index</a:t>
            </a:r>
            <a:endParaRPr/>
          </a:p>
          <a:p>
            <a:pPr marL="101600" lvl="0" indent="0" algn="l" rtl="0">
              <a:lnSpc>
                <a:spcPct val="100000"/>
              </a:lnSpc>
              <a:spcBef>
                <a:spcPts val="600"/>
              </a:spcBef>
              <a:spcAft>
                <a:spcPts val="0"/>
              </a:spcAft>
              <a:buSzPts val="2000"/>
              <a:buNone/>
            </a:pPr>
            <a:endParaRPr/>
          </a:p>
          <a:p>
            <a:pPr marL="101600" lvl="0" indent="0" algn="l" rtl="0">
              <a:lnSpc>
                <a:spcPct val="100000"/>
              </a:lnSpc>
              <a:spcBef>
                <a:spcPts val="600"/>
              </a:spcBef>
              <a:spcAft>
                <a:spcPts val="0"/>
              </a:spcAft>
              <a:buSzPts val="2000"/>
              <a:buNone/>
            </a:pPr>
            <a:endParaRPr/>
          </a:p>
          <a:p>
            <a:pPr marL="101600" lvl="0" indent="0" algn="l" rtl="0">
              <a:lnSpc>
                <a:spcPct val="100000"/>
              </a:lnSpc>
              <a:spcBef>
                <a:spcPts val="600"/>
              </a:spcBef>
              <a:spcAft>
                <a:spcPts val="0"/>
              </a:spcAft>
              <a:buSzPts val="2000"/>
              <a:buNone/>
            </a:pPr>
            <a:endParaRPr/>
          </a:p>
        </p:txBody>
      </p:sp>
      <p:sp>
        <p:nvSpPr>
          <p:cNvPr id="702" name="Google Shape;702;p7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49</a:t>
            </a:fld>
            <a:endParaRPr/>
          </a:p>
        </p:txBody>
      </p:sp>
      <p:sp>
        <p:nvSpPr>
          <p:cNvPr id="703" name="Google Shape;703;p79"/>
          <p:cNvSpPr txBox="1"/>
          <p:nvPr/>
        </p:nvSpPr>
        <p:spPr>
          <a:xfrm>
            <a:off x="5139399" y="2366725"/>
            <a:ext cx="3090202" cy="954107"/>
          </a:xfrm>
          <a:prstGeom prst="rect">
            <a:avLst/>
          </a:prstGeom>
          <a:solidFill>
            <a:srgbClr val="D3E9F3"/>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Roboto"/>
                <a:ea typeface="Roboto"/>
                <a:cs typeface="Roboto"/>
                <a:sym typeface="Roboto"/>
              </a:rPr>
              <a:t>Example:</a:t>
            </a:r>
            <a:endParaRPr/>
          </a:p>
          <a:p>
            <a:pPr marL="1016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PUT favorite_candy</a:t>
            </a:r>
            <a:endParaRPr sz="14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4" name="Google Shape;704;p79"/>
          <p:cNvSpPr txBox="1"/>
          <p:nvPr/>
        </p:nvSpPr>
        <p:spPr>
          <a:xfrm>
            <a:off x="782665" y="2366725"/>
            <a:ext cx="3076414" cy="954107"/>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Syntax:</a:t>
            </a:r>
            <a:endParaRPr/>
          </a:p>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PUT Name-of-the-Index</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1073700" y="190443"/>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JSON format</a:t>
            </a:r>
            <a:endParaRPr/>
          </a:p>
        </p:txBody>
      </p:sp>
      <p:sp>
        <p:nvSpPr>
          <p:cNvPr id="173" name="Google Shape;173;p26"/>
          <p:cNvSpPr txBox="1">
            <a:spLocks noGrp="1"/>
          </p:cNvSpPr>
          <p:nvPr>
            <p:ph type="body" idx="1"/>
          </p:nvPr>
        </p:nvSpPr>
        <p:spPr>
          <a:xfrm>
            <a:off x="446542" y="850500"/>
            <a:ext cx="8384583"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sz="1800" b="1" i="0">
                <a:solidFill>
                  <a:schemeClr val="dk1"/>
                </a:solidFill>
                <a:latin typeface="Roboto"/>
                <a:ea typeface="Roboto"/>
                <a:cs typeface="Roboto"/>
                <a:sym typeface="Roboto"/>
              </a:rPr>
              <a:t>What is JSON (JavaScript Object Notation)?</a:t>
            </a:r>
            <a:endParaRPr sz="1800" b="0" i="0">
              <a:solidFill>
                <a:schemeClr val="dk1"/>
              </a:solidFill>
              <a:latin typeface="Roboto"/>
              <a:ea typeface="Roboto"/>
              <a:cs typeface="Roboto"/>
              <a:sym typeface="Roboto"/>
            </a:endParaRPr>
          </a:p>
          <a:p>
            <a:pPr marL="742950" lvl="1" indent="-285750" algn="l" rtl="0">
              <a:lnSpc>
                <a:spcPct val="100000"/>
              </a:lnSpc>
              <a:spcBef>
                <a:spcPts val="0"/>
              </a:spcBef>
              <a:spcAft>
                <a:spcPts val="0"/>
              </a:spcAft>
              <a:buSzPts val="1800"/>
              <a:buFont typeface="Arial"/>
              <a:buChar char="•"/>
            </a:pPr>
            <a:r>
              <a:rPr lang="fr-FR" sz="1600" b="0" i="0">
                <a:solidFill>
                  <a:schemeClr val="dk1"/>
                </a:solidFill>
                <a:latin typeface="Roboto"/>
                <a:ea typeface="Roboto"/>
                <a:cs typeface="Roboto"/>
                <a:sym typeface="Roboto"/>
              </a:rPr>
              <a:t>JSON is a lightweight, human-readable data format used for exchanging structured data between a server and a client, as well as for data storage. It is based on a key-value syntax and is widely used in web development and applications.</a:t>
            </a:r>
            <a:endParaRPr/>
          </a:p>
          <a:p>
            <a:pPr marL="101600" lvl="0" indent="0" algn="l" rtl="0">
              <a:lnSpc>
                <a:spcPct val="100000"/>
              </a:lnSpc>
              <a:spcBef>
                <a:spcPts val="600"/>
              </a:spcBef>
              <a:spcAft>
                <a:spcPts val="0"/>
              </a:spcAft>
              <a:buSzPts val="2000"/>
              <a:buNone/>
            </a:pPr>
            <a:r>
              <a:rPr lang="fr-FR" sz="1800" b="1" i="0">
                <a:solidFill>
                  <a:schemeClr val="dk1"/>
                </a:solidFill>
                <a:latin typeface="Roboto"/>
                <a:ea typeface="Roboto"/>
                <a:cs typeface="Roboto"/>
                <a:sym typeface="Roboto"/>
              </a:rPr>
              <a:t>Structure of a JSON File</a:t>
            </a:r>
            <a:endParaRPr sz="1800" b="0" i="0">
              <a:solidFill>
                <a:schemeClr val="dk1"/>
              </a:solidFill>
              <a:latin typeface="Roboto"/>
              <a:ea typeface="Roboto"/>
              <a:cs typeface="Roboto"/>
              <a:sym typeface="Roboto"/>
            </a:endParaRPr>
          </a:p>
          <a:p>
            <a:pPr marL="742950" lvl="1" indent="-285750" algn="l" rtl="0">
              <a:lnSpc>
                <a:spcPct val="100000"/>
              </a:lnSpc>
              <a:spcBef>
                <a:spcPts val="0"/>
              </a:spcBef>
              <a:spcAft>
                <a:spcPts val="0"/>
              </a:spcAft>
              <a:buSzPts val="1800"/>
              <a:buFont typeface="Arial"/>
              <a:buChar char="•"/>
            </a:pPr>
            <a:r>
              <a:rPr lang="fr-FR" sz="1600" b="0" i="0">
                <a:solidFill>
                  <a:schemeClr val="dk1"/>
                </a:solidFill>
                <a:latin typeface="Roboto"/>
                <a:ea typeface="Roboto"/>
                <a:cs typeface="Roboto"/>
                <a:sym typeface="Roboto"/>
              </a:rPr>
              <a:t>A JSON file consists of JSON objects ({}), JSON arrays ([]), key-value pairs, strings, numbers, booleans, and null values.</a:t>
            </a:r>
            <a:endParaRPr/>
          </a:p>
          <a:p>
            <a:pPr marL="457200" lvl="0" indent="-228600" algn="l" rtl="0">
              <a:lnSpc>
                <a:spcPct val="100000"/>
              </a:lnSpc>
              <a:spcBef>
                <a:spcPts val="600"/>
              </a:spcBef>
              <a:spcAft>
                <a:spcPts val="0"/>
              </a:spcAft>
              <a:buSzPts val="2000"/>
              <a:buNone/>
            </a:pPr>
            <a:endParaRPr sz="1800">
              <a:solidFill>
                <a:schemeClr val="dk1"/>
              </a:solidFill>
              <a:latin typeface="Roboto"/>
              <a:ea typeface="Roboto"/>
              <a:cs typeface="Roboto"/>
              <a:sym typeface="Roboto"/>
            </a:endParaRPr>
          </a:p>
        </p:txBody>
      </p:sp>
      <p:sp>
        <p:nvSpPr>
          <p:cNvPr id="174" name="Google Shape;174;p26"/>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5</a:t>
            </a:fld>
            <a:endParaRPr/>
          </a:p>
        </p:txBody>
      </p:sp>
      <p:sp>
        <p:nvSpPr>
          <p:cNvPr id="175" name="Google Shape;175;p26"/>
          <p:cNvSpPr txBox="1"/>
          <p:nvPr/>
        </p:nvSpPr>
        <p:spPr>
          <a:xfrm>
            <a:off x="3417376" y="3214624"/>
            <a:ext cx="2309247" cy="1169551"/>
          </a:xfrm>
          <a:prstGeom prst="rect">
            <a:avLst/>
          </a:prstGeom>
          <a:solidFill>
            <a:schemeClr val="accent6">
              <a:alpha val="49803"/>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0" i="0" u="none" strike="noStrike" cap="none">
                <a:solidFill>
                  <a:schemeClr val="lt1"/>
                </a:solidFill>
                <a:latin typeface="Arial"/>
                <a:ea typeface="Arial"/>
                <a:cs typeface="Arial"/>
                <a:sym typeface="Arial"/>
              </a:rPr>
              <a:t>{</a:t>
            </a:r>
            <a:endParaRPr/>
          </a:p>
          <a:p>
            <a:pPr marL="0" marR="0" lvl="0" indent="0" algn="l" rtl="0">
              <a:lnSpc>
                <a:spcPct val="100000"/>
              </a:lnSpc>
              <a:spcBef>
                <a:spcPts val="0"/>
              </a:spcBef>
              <a:spcAft>
                <a:spcPts val="0"/>
              </a:spcAft>
              <a:buNone/>
            </a:pPr>
            <a:r>
              <a:rPr lang="fr-FR" sz="1400" b="0" i="0" u="none" strike="noStrike" cap="none">
                <a:solidFill>
                  <a:schemeClr val="lt1"/>
                </a:solidFill>
                <a:latin typeface="Arial"/>
                <a:ea typeface="Arial"/>
                <a:cs typeface="Arial"/>
                <a:sym typeface="Arial"/>
              </a:rPr>
              <a:t>  "name": "John Doe",</a:t>
            </a:r>
            <a:endParaRPr/>
          </a:p>
          <a:p>
            <a:pPr marL="0" marR="0" lvl="0" indent="0" algn="l" rtl="0">
              <a:lnSpc>
                <a:spcPct val="100000"/>
              </a:lnSpc>
              <a:spcBef>
                <a:spcPts val="0"/>
              </a:spcBef>
              <a:spcAft>
                <a:spcPts val="0"/>
              </a:spcAft>
              <a:buNone/>
            </a:pPr>
            <a:r>
              <a:rPr lang="fr-FR" sz="1400" b="0" i="0" u="none" strike="noStrike" cap="none">
                <a:solidFill>
                  <a:schemeClr val="lt1"/>
                </a:solidFill>
                <a:latin typeface="Arial"/>
                <a:ea typeface="Arial"/>
                <a:cs typeface="Arial"/>
                <a:sym typeface="Arial"/>
              </a:rPr>
              <a:t>  "age": 30,</a:t>
            </a:r>
            <a:endParaRPr/>
          </a:p>
          <a:p>
            <a:pPr marL="0" marR="0" lvl="0" indent="0" algn="l" rtl="0">
              <a:lnSpc>
                <a:spcPct val="100000"/>
              </a:lnSpc>
              <a:spcBef>
                <a:spcPts val="0"/>
              </a:spcBef>
              <a:spcAft>
                <a:spcPts val="0"/>
              </a:spcAft>
              <a:buNone/>
            </a:pPr>
            <a:r>
              <a:rPr lang="fr-FR" sz="1400" b="0" i="0" u="none" strike="noStrike" cap="none">
                <a:solidFill>
                  <a:schemeClr val="lt1"/>
                </a:solidFill>
                <a:latin typeface="Arial"/>
                <a:ea typeface="Arial"/>
                <a:cs typeface="Arial"/>
                <a:sym typeface="Arial"/>
              </a:rPr>
              <a:t>  "city": "New York"</a:t>
            </a:r>
            <a:endParaRPr/>
          </a:p>
          <a:p>
            <a:pPr marL="0" marR="0" lvl="0" indent="0" algn="l" rtl="0">
              <a:lnSpc>
                <a:spcPct val="100000"/>
              </a:lnSpc>
              <a:spcBef>
                <a:spcPts val="0"/>
              </a:spcBef>
              <a:spcAft>
                <a:spcPts val="0"/>
              </a:spcAft>
              <a:buNone/>
            </a:pPr>
            <a:r>
              <a:rPr lang="fr-FR" sz="1400" b="0" i="0" u="none" strike="noStrike" cap="none">
                <a:solidFill>
                  <a:schemeClr val="lt1"/>
                </a:solidFill>
                <a:latin typeface="Arial"/>
                <a:ea typeface="Arial"/>
                <a:cs typeface="Arial"/>
                <a:sym typeface="Arial"/>
              </a:rPr>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0"/>
          <p:cNvSpPr txBox="1">
            <a:spLocks noGrp="1"/>
          </p:cNvSpPr>
          <p:nvPr>
            <p:ph type="title"/>
          </p:nvPr>
        </p:nvSpPr>
        <p:spPr>
          <a:xfrm>
            <a:off x="1047750" y="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CRUD operations </a:t>
            </a:r>
            <a:endParaRPr/>
          </a:p>
        </p:txBody>
      </p:sp>
      <p:sp>
        <p:nvSpPr>
          <p:cNvPr id="710" name="Google Shape;710;p80"/>
          <p:cNvSpPr txBox="1">
            <a:spLocks noGrp="1"/>
          </p:cNvSpPr>
          <p:nvPr>
            <p:ph type="body" idx="1"/>
          </p:nvPr>
        </p:nvSpPr>
        <p:spPr>
          <a:xfrm>
            <a:off x="1047750" y="649650"/>
            <a:ext cx="6996600"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b="1"/>
              <a:t>C – Create</a:t>
            </a:r>
            <a:endParaRPr/>
          </a:p>
          <a:p>
            <a:pPr marL="101600" lvl="0" indent="0" algn="l" rtl="0">
              <a:lnSpc>
                <a:spcPct val="100000"/>
              </a:lnSpc>
              <a:spcBef>
                <a:spcPts val="600"/>
              </a:spcBef>
              <a:spcAft>
                <a:spcPts val="0"/>
              </a:spcAft>
              <a:buSzPts val="2000"/>
              <a:buNone/>
            </a:pPr>
            <a:r>
              <a:rPr lang="fr-FR" sz="1800" u="sng">
                <a:latin typeface="Roboto"/>
                <a:ea typeface="Roboto"/>
                <a:cs typeface="Roboto"/>
                <a:sym typeface="Roboto"/>
              </a:rPr>
              <a:t>Index a document</a:t>
            </a:r>
            <a:endParaRPr/>
          </a:p>
          <a:p>
            <a:pPr marL="101600" lvl="0" indent="0" algn="l" rtl="0">
              <a:lnSpc>
                <a:spcPct val="100000"/>
              </a:lnSpc>
              <a:spcBef>
                <a:spcPts val="600"/>
              </a:spcBef>
              <a:spcAft>
                <a:spcPts val="0"/>
              </a:spcAft>
              <a:buSzPts val="2000"/>
              <a:buNone/>
            </a:pPr>
            <a:r>
              <a:rPr lang="fr-FR" sz="1800">
                <a:latin typeface="Roboto"/>
                <a:ea typeface="Roboto"/>
                <a:cs typeface="Roboto"/>
                <a:sym typeface="Roboto"/>
              </a:rPr>
              <a:t>When indexing a document, both HTTP verbs POST or PUT can be used.Use POST when you want Elasticsearch to autogenerate an id for your document.</a:t>
            </a:r>
            <a:endParaRPr/>
          </a:p>
        </p:txBody>
      </p:sp>
      <p:sp>
        <p:nvSpPr>
          <p:cNvPr id="711" name="Google Shape;711;p8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50</a:t>
            </a:fld>
            <a:endParaRPr/>
          </a:p>
        </p:txBody>
      </p:sp>
      <p:sp>
        <p:nvSpPr>
          <p:cNvPr id="712" name="Google Shape;712;p80"/>
          <p:cNvSpPr txBox="1"/>
          <p:nvPr/>
        </p:nvSpPr>
        <p:spPr>
          <a:xfrm>
            <a:off x="4868178" y="2464028"/>
            <a:ext cx="3688597" cy="1815882"/>
          </a:xfrm>
          <a:prstGeom prst="rect">
            <a:avLst/>
          </a:prstGeom>
          <a:solidFill>
            <a:srgbClr val="D3E9F3"/>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Roboto"/>
                <a:ea typeface="Roboto"/>
                <a:cs typeface="Roboto"/>
                <a:sym typeface="Roboto"/>
              </a:rPr>
              <a:t>Example:</a:t>
            </a:r>
            <a:endParaRPr/>
          </a:p>
          <a:p>
            <a:pPr marL="10160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Roboto"/>
              <a:ea typeface="Roboto"/>
              <a:cs typeface="Roboto"/>
              <a:sym typeface="Roboto"/>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POST favorite_candy/_doc</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"first_name": "Lisa",</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"candy": "Sour Skittles"</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sz="1400" b="1" i="0" u="none" strike="noStrike" cap="none">
              <a:solidFill>
                <a:schemeClr val="accent1"/>
              </a:solidFill>
              <a:latin typeface="Roboto"/>
              <a:ea typeface="Roboto"/>
              <a:cs typeface="Roboto"/>
              <a:sym typeface="Roboto"/>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3" name="Google Shape;713;p80"/>
          <p:cNvSpPr txBox="1"/>
          <p:nvPr/>
        </p:nvSpPr>
        <p:spPr>
          <a:xfrm>
            <a:off x="565688" y="2571750"/>
            <a:ext cx="3076414" cy="1600438"/>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Roboto"/>
                <a:ea typeface="Roboto"/>
                <a:cs typeface="Roboto"/>
                <a:sym typeface="Roboto"/>
              </a:rPr>
              <a:t>Syntax:</a:t>
            </a:r>
            <a:endParaRPr/>
          </a:p>
          <a:p>
            <a:pPr marL="1016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POST Name-of-the-Index/_doc</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"field": "value"</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1"/>
          <p:cNvSpPr txBox="1">
            <a:spLocks noGrp="1"/>
          </p:cNvSpPr>
          <p:nvPr>
            <p:ph type="title"/>
          </p:nvPr>
        </p:nvSpPr>
        <p:spPr>
          <a:xfrm>
            <a:off x="1047750" y="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CRUD operations </a:t>
            </a:r>
            <a:endParaRPr/>
          </a:p>
        </p:txBody>
      </p:sp>
      <p:sp>
        <p:nvSpPr>
          <p:cNvPr id="719" name="Google Shape;719;p81"/>
          <p:cNvSpPr txBox="1">
            <a:spLocks noGrp="1"/>
          </p:cNvSpPr>
          <p:nvPr>
            <p:ph type="body" idx="1"/>
          </p:nvPr>
        </p:nvSpPr>
        <p:spPr>
          <a:xfrm>
            <a:off x="1047750" y="649650"/>
            <a:ext cx="6996600"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b="1"/>
              <a:t>C – Create</a:t>
            </a:r>
            <a:endParaRPr/>
          </a:p>
          <a:p>
            <a:pPr marL="101600" lvl="0" indent="0" algn="l" rtl="0">
              <a:lnSpc>
                <a:spcPct val="100000"/>
              </a:lnSpc>
              <a:spcBef>
                <a:spcPts val="600"/>
              </a:spcBef>
              <a:spcAft>
                <a:spcPts val="0"/>
              </a:spcAft>
              <a:buSzPts val="2000"/>
              <a:buNone/>
            </a:pPr>
            <a:r>
              <a:rPr lang="fr-FR" sz="1800" u="sng">
                <a:latin typeface="Roboto"/>
                <a:ea typeface="Roboto"/>
                <a:cs typeface="Roboto"/>
                <a:sym typeface="Roboto"/>
              </a:rPr>
              <a:t>Index a document</a:t>
            </a:r>
            <a:endParaRPr/>
          </a:p>
          <a:p>
            <a:pPr marL="101600" lvl="0" indent="0" algn="l" rtl="0">
              <a:lnSpc>
                <a:spcPct val="100000"/>
              </a:lnSpc>
              <a:spcBef>
                <a:spcPts val="600"/>
              </a:spcBef>
              <a:spcAft>
                <a:spcPts val="0"/>
              </a:spcAft>
              <a:buSzPts val="2000"/>
              <a:buNone/>
            </a:pPr>
            <a:r>
              <a:rPr lang="fr-FR" sz="1800" b="0" i="0">
                <a:solidFill>
                  <a:schemeClr val="dk1"/>
                </a:solidFill>
                <a:latin typeface="Roboto"/>
                <a:ea typeface="Roboto"/>
                <a:cs typeface="Roboto"/>
                <a:sym typeface="Roboto"/>
              </a:rPr>
              <a:t>Use PUT when you want to assign a specific id to your document (i.e. if your document has a natural identifier - purchase order number, patient id, &amp; etc).</a:t>
            </a:r>
            <a:endParaRPr/>
          </a:p>
        </p:txBody>
      </p:sp>
      <p:sp>
        <p:nvSpPr>
          <p:cNvPr id="720" name="Google Shape;720;p8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51</a:t>
            </a:fld>
            <a:endParaRPr/>
          </a:p>
        </p:txBody>
      </p:sp>
      <p:sp>
        <p:nvSpPr>
          <p:cNvPr id="721" name="Google Shape;721;p81"/>
          <p:cNvSpPr txBox="1"/>
          <p:nvPr/>
        </p:nvSpPr>
        <p:spPr>
          <a:xfrm>
            <a:off x="4868178" y="2468443"/>
            <a:ext cx="3688597" cy="1600438"/>
          </a:xfrm>
          <a:prstGeom prst="rect">
            <a:avLst/>
          </a:prstGeom>
          <a:solidFill>
            <a:srgbClr val="D3E9F3"/>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Roboto"/>
                <a:ea typeface="Roboto"/>
                <a:cs typeface="Roboto"/>
                <a:sym typeface="Roboto"/>
              </a:rPr>
              <a:t>Example:</a:t>
            </a:r>
            <a:endParaRPr/>
          </a:p>
          <a:p>
            <a:pPr marL="10160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Roboto"/>
              <a:ea typeface="Roboto"/>
              <a:cs typeface="Roboto"/>
              <a:sym typeface="Roboto"/>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PUT favorite_candy/_doc/1</a:t>
            </a:r>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a:t>
            </a:r>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  "first_name": "John",</a:t>
            </a:r>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  "candy": "Starburst"</a:t>
            </a:r>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a:t>
            </a:r>
            <a:endParaRPr/>
          </a:p>
        </p:txBody>
      </p:sp>
      <p:sp>
        <p:nvSpPr>
          <p:cNvPr id="722" name="Google Shape;722;p81"/>
          <p:cNvSpPr txBox="1"/>
          <p:nvPr/>
        </p:nvSpPr>
        <p:spPr>
          <a:xfrm>
            <a:off x="565688" y="2571750"/>
            <a:ext cx="3315331" cy="1600438"/>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Roboto"/>
                <a:ea typeface="Roboto"/>
                <a:cs typeface="Roboto"/>
                <a:sym typeface="Roboto"/>
              </a:rPr>
              <a:t>Syntax:</a:t>
            </a:r>
            <a:endParaRPr/>
          </a:p>
          <a:p>
            <a:pPr marL="1016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PUT Name-of-the-Index/_doc/your-id</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"field": "value"</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82"/>
          <p:cNvSpPr txBox="1">
            <a:spLocks noGrp="1"/>
          </p:cNvSpPr>
          <p:nvPr>
            <p:ph type="title"/>
          </p:nvPr>
        </p:nvSpPr>
        <p:spPr>
          <a:xfrm>
            <a:off x="1047750" y="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CRUD operations </a:t>
            </a:r>
            <a:endParaRPr/>
          </a:p>
        </p:txBody>
      </p:sp>
      <p:sp>
        <p:nvSpPr>
          <p:cNvPr id="728" name="Google Shape;728;p82"/>
          <p:cNvSpPr txBox="1">
            <a:spLocks noGrp="1"/>
          </p:cNvSpPr>
          <p:nvPr>
            <p:ph type="body" idx="1"/>
          </p:nvPr>
        </p:nvSpPr>
        <p:spPr>
          <a:xfrm>
            <a:off x="1047750" y="649649"/>
            <a:ext cx="6996600" cy="3434153"/>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b="1"/>
              <a:t>R - READ</a:t>
            </a:r>
            <a:endParaRPr/>
          </a:p>
          <a:p>
            <a:pPr marL="101600" lvl="0" indent="0" algn="l" rtl="0">
              <a:lnSpc>
                <a:spcPct val="100000"/>
              </a:lnSpc>
              <a:spcBef>
                <a:spcPts val="600"/>
              </a:spcBef>
              <a:spcAft>
                <a:spcPts val="0"/>
              </a:spcAft>
              <a:buSzPts val="2000"/>
              <a:buNone/>
            </a:pPr>
            <a:endParaRPr b="1"/>
          </a:p>
          <a:p>
            <a:pPr marL="101600" lvl="0" indent="0" algn="l" rtl="0">
              <a:lnSpc>
                <a:spcPct val="100000"/>
              </a:lnSpc>
              <a:spcBef>
                <a:spcPts val="600"/>
              </a:spcBef>
              <a:spcAft>
                <a:spcPts val="0"/>
              </a:spcAft>
              <a:buSzPts val="2000"/>
              <a:buNone/>
            </a:pPr>
            <a:r>
              <a:rPr lang="fr-FR" u="sng"/>
              <a:t>Read a document</a:t>
            </a:r>
            <a:endParaRPr/>
          </a:p>
          <a:p>
            <a:pPr marL="101600" lvl="0" indent="0" algn="l" rtl="0">
              <a:lnSpc>
                <a:spcPct val="100000"/>
              </a:lnSpc>
              <a:spcBef>
                <a:spcPts val="600"/>
              </a:spcBef>
              <a:spcAft>
                <a:spcPts val="0"/>
              </a:spcAft>
              <a:buSzPts val="2000"/>
              <a:buNone/>
            </a:pPr>
            <a:endParaRPr/>
          </a:p>
          <a:p>
            <a:pPr marL="101600" lvl="0" indent="0" algn="l" rtl="0">
              <a:lnSpc>
                <a:spcPct val="100000"/>
              </a:lnSpc>
              <a:spcBef>
                <a:spcPts val="600"/>
              </a:spcBef>
              <a:spcAft>
                <a:spcPts val="0"/>
              </a:spcAft>
              <a:buSzPts val="2000"/>
              <a:buNone/>
            </a:pPr>
            <a:endParaRPr/>
          </a:p>
          <a:p>
            <a:pPr marL="101600" lvl="0" indent="0" algn="l" rtl="0">
              <a:lnSpc>
                <a:spcPct val="100000"/>
              </a:lnSpc>
              <a:spcBef>
                <a:spcPts val="600"/>
              </a:spcBef>
              <a:spcAft>
                <a:spcPts val="0"/>
              </a:spcAft>
              <a:buSzPts val="2000"/>
              <a:buNone/>
            </a:pPr>
            <a:endParaRPr/>
          </a:p>
        </p:txBody>
      </p:sp>
      <p:sp>
        <p:nvSpPr>
          <p:cNvPr id="729" name="Google Shape;729;p8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52</a:t>
            </a:fld>
            <a:endParaRPr/>
          </a:p>
        </p:txBody>
      </p:sp>
      <p:sp>
        <p:nvSpPr>
          <p:cNvPr id="730" name="Google Shape;730;p82"/>
          <p:cNvSpPr txBox="1"/>
          <p:nvPr/>
        </p:nvSpPr>
        <p:spPr>
          <a:xfrm>
            <a:off x="5139399" y="2474446"/>
            <a:ext cx="3090202" cy="738664"/>
          </a:xfrm>
          <a:prstGeom prst="rect">
            <a:avLst/>
          </a:prstGeom>
          <a:solidFill>
            <a:srgbClr val="D3E9F3"/>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Roboto"/>
                <a:ea typeface="Roboto"/>
                <a:cs typeface="Roboto"/>
                <a:sym typeface="Roboto"/>
              </a:rPr>
              <a:t>Example:</a:t>
            </a:r>
            <a:endParaRPr/>
          </a:p>
          <a:p>
            <a:pPr marL="1016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GET favorite_candy/_doc/1</a:t>
            </a:r>
            <a:endParaRPr sz="1400" b="0" i="0" u="none" strike="noStrike" cap="none">
              <a:solidFill>
                <a:srgbClr val="000000"/>
              </a:solidFill>
              <a:latin typeface="Arial"/>
              <a:ea typeface="Arial"/>
              <a:cs typeface="Arial"/>
              <a:sym typeface="Arial"/>
            </a:endParaRPr>
          </a:p>
        </p:txBody>
      </p:sp>
      <p:sp>
        <p:nvSpPr>
          <p:cNvPr id="731" name="Google Shape;731;p82"/>
          <p:cNvSpPr txBox="1"/>
          <p:nvPr/>
        </p:nvSpPr>
        <p:spPr>
          <a:xfrm>
            <a:off x="782665" y="2366725"/>
            <a:ext cx="3076414" cy="954107"/>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Syntax:</a:t>
            </a:r>
            <a:endParaRPr/>
          </a:p>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GET Name-of-the-Index/_doc/id</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3"/>
          <p:cNvSpPr txBox="1">
            <a:spLocks noGrp="1"/>
          </p:cNvSpPr>
          <p:nvPr>
            <p:ph type="title"/>
          </p:nvPr>
        </p:nvSpPr>
        <p:spPr>
          <a:xfrm>
            <a:off x="1047750" y="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CRUD operations </a:t>
            </a:r>
            <a:endParaRPr/>
          </a:p>
        </p:txBody>
      </p:sp>
      <p:sp>
        <p:nvSpPr>
          <p:cNvPr id="737" name="Google Shape;737;p83"/>
          <p:cNvSpPr txBox="1">
            <a:spLocks noGrp="1"/>
          </p:cNvSpPr>
          <p:nvPr>
            <p:ph type="body" idx="1"/>
          </p:nvPr>
        </p:nvSpPr>
        <p:spPr>
          <a:xfrm>
            <a:off x="1047750" y="649649"/>
            <a:ext cx="6996600" cy="3434153"/>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b="1"/>
              <a:t>U - UPDATE</a:t>
            </a:r>
            <a:endParaRPr/>
          </a:p>
          <a:p>
            <a:pPr marL="101600" lvl="0" indent="0" algn="l" rtl="0">
              <a:lnSpc>
                <a:spcPct val="100000"/>
              </a:lnSpc>
              <a:spcBef>
                <a:spcPts val="600"/>
              </a:spcBef>
              <a:spcAft>
                <a:spcPts val="0"/>
              </a:spcAft>
              <a:buSzPts val="2000"/>
              <a:buNone/>
            </a:pPr>
            <a:endParaRPr b="1"/>
          </a:p>
          <a:p>
            <a:pPr marL="101600" lvl="0" indent="0" algn="l" rtl="0">
              <a:lnSpc>
                <a:spcPct val="100000"/>
              </a:lnSpc>
              <a:spcBef>
                <a:spcPts val="600"/>
              </a:spcBef>
              <a:spcAft>
                <a:spcPts val="0"/>
              </a:spcAft>
              <a:buSzPts val="2000"/>
              <a:buNone/>
            </a:pPr>
            <a:r>
              <a:rPr lang="fr-FR" u="sng"/>
              <a:t>Update a document</a:t>
            </a:r>
            <a:endParaRPr/>
          </a:p>
          <a:p>
            <a:pPr marL="101600" lvl="0" indent="0" algn="l" rtl="0">
              <a:lnSpc>
                <a:spcPct val="100000"/>
              </a:lnSpc>
              <a:spcBef>
                <a:spcPts val="600"/>
              </a:spcBef>
              <a:spcAft>
                <a:spcPts val="0"/>
              </a:spcAft>
              <a:buSzPts val="2000"/>
              <a:buNone/>
            </a:pPr>
            <a:endParaRPr/>
          </a:p>
          <a:p>
            <a:pPr marL="101600" lvl="0" indent="0" algn="l" rtl="0">
              <a:lnSpc>
                <a:spcPct val="100000"/>
              </a:lnSpc>
              <a:spcBef>
                <a:spcPts val="600"/>
              </a:spcBef>
              <a:spcAft>
                <a:spcPts val="0"/>
              </a:spcAft>
              <a:buSzPts val="2000"/>
              <a:buNone/>
            </a:pPr>
            <a:endParaRPr/>
          </a:p>
          <a:p>
            <a:pPr marL="101600" lvl="0" indent="0" algn="l" rtl="0">
              <a:lnSpc>
                <a:spcPct val="100000"/>
              </a:lnSpc>
              <a:spcBef>
                <a:spcPts val="600"/>
              </a:spcBef>
              <a:spcAft>
                <a:spcPts val="0"/>
              </a:spcAft>
              <a:buSzPts val="2000"/>
              <a:buNone/>
            </a:pPr>
            <a:endParaRPr/>
          </a:p>
        </p:txBody>
      </p:sp>
      <p:sp>
        <p:nvSpPr>
          <p:cNvPr id="738" name="Google Shape;738;p83"/>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53</a:t>
            </a:fld>
            <a:endParaRPr/>
          </a:p>
        </p:txBody>
      </p:sp>
      <p:sp>
        <p:nvSpPr>
          <p:cNvPr id="739" name="Google Shape;739;p83"/>
          <p:cNvSpPr txBox="1"/>
          <p:nvPr/>
        </p:nvSpPr>
        <p:spPr>
          <a:xfrm>
            <a:off x="5006048" y="2234223"/>
            <a:ext cx="3090202" cy="1815882"/>
          </a:xfrm>
          <a:prstGeom prst="rect">
            <a:avLst/>
          </a:prstGeom>
          <a:solidFill>
            <a:srgbClr val="D3E9F3"/>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Roboto"/>
                <a:ea typeface="Roboto"/>
                <a:cs typeface="Roboto"/>
                <a:sym typeface="Roboto"/>
              </a:rPr>
              <a:t>Example:</a:t>
            </a:r>
            <a:endParaRPr/>
          </a:p>
          <a:p>
            <a:pPr marL="1016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POST favorite_candy/_update/1</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  "doc":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    "candy": "M&amp;M's"</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40" name="Google Shape;740;p83"/>
          <p:cNvSpPr txBox="1"/>
          <p:nvPr/>
        </p:nvSpPr>
        <p:spPr>
          <a:xfrm>
            <a:off x="625971" y="2126502"/>
            <a:ext cx="3643812" cy="2031325"/>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Syntax:</a:t>
            </a:r>
            <a:endParaRPr/>
          </a:p>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POST Name-of-the-Index/_update/id</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  "doc":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    "field1": "value",</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    "field2": "value",</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4"/>
          <p:cNvSpPr txBox="1">
            <a:spLocks noGrp="1"/>
          </p:cNvSpPr>
          <p:nvPr>
            <p:ph type="title"/>
          </p:nvPr>
        </p:nvSpPr>
        <p:spPr>
          <a:xfrm>
            <a:off x="1047750" y="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CRUD operations </a:t>
            </a:r>
            <a:endParaRPr/>
          </a:p>
        </p:txBody>
      </p:sp>
      <p:sp>
        <p:nvSpPr>
          <p:cNvPr id="746" name="Google Shape;746;p84"/>
          <p:cNvSpPr txBox="1">
            <a:spLocks noGrp="1"/>
          </p:cNvSpPr>
          <p:nvPr>
            <p:ph type="body" idx="1"/>
          </p:nvPr>
        </p:nvSpPr>
        <p:spPr>
          <a:xfrm>
            <a:off x="1047750" y="649649"/>
            <a:ext cx="6996600" cy="3434153"/>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b="1"/>
              <a:t>D - DELETE</a:t>
            </a:r>
            <a:endParaRPr/>
          </a:p>
          <a:p>
            <a:pPr marL="101600" lvl="0" indent="0" algn="l" rtl="0">
              <a:lnSpc>
                <a:spcPct val="100000"/>
              </a:lnSpc>
              <a:spcBef>
                <a:spcPts val="600"/>
              </a:spcBef>
              <a:spcAft>
                <a:spcPts val="0"/>
              </a:spcAft>
              <a:buSzPts val="2000"/>
              <a:buNone/>
            </a:pPr>
            <a:endParaRPr b="1"/>
          </a:p>
          <a:p>
            <a:pPr marL="101600" lvl="0" indent="0" algn="l" rtl="0">
              <a:lnSpc>
                <a:spcPct val="100000"/>
              </a:lnSpc>
              <a:spcBef>
                <a:spcPts val="600"/>
              </a:spcBef>
              <a:spcAft>
                <a:spcPts val="0"/>
              </a:spcAft>
              <a:buSzPts val="2000"/>
              <a:buNone/>
            </a:pPr>
            <a:r>
              <a:rPr lang="fr-FR" u="sng"/>
              <a:t>Delete a document</a:t>
            </a:r>
            <a:endParaRPr/>
          </a:p>
          <a:p>
            <a:pPr marL="101600" lvl="0" indent="0" algn="l" rtl="0">
              <a:lnSpc>
                <a:spcPct val="100000"/>
              </a:lnSpc>
              <a:spcBef>
                <a:spcPts val="600"/>
              </a:spcBef>
              <a:spcAft>
                <a:spcPts val="0"/>
              </a:spcAft>
              <a:buSzPts val="2000"/>
              <a:buNone/>
            </a:pPr>
            <a:endParaRPr/>
          </a:p>
          <a:p>
            <a:pPr marL="101600" lvl="0" indent="0" algn="l" rtl="0">
              <a:lnSpc>
                <a:spcPct val="100000"/>
              </a:lnSpc>
              <a:spcBef>
                <a:spcPts val="600"/>
              </a:spcBef>
              <a:spcAft>
                <a:spcPts val="0"/>
              </a:spcAft>
              <a:buSzPts val="2000"/>
              <a:buNone/>
            </a:pPr>
            <a:endParaRPr/>
          </a:p>
          <a:p>
            <a:pPr marL="101600" lvl="0" indent="0" algn="l" rtl="0">
              <a:lnSpc>
                <a:spcPct val="100000"/>
              </a:lnSpc>
              <a:spcBef>
                <a:spcPts val="600"/>
              </a:spcBef>
              <a:spcAft>
                <a:spcPts val="0"/>
              </a:spcAft>
              <a:buSzPts val="2000"/>
              <a:buNone/>
            </a:pPr>
            <a:endParaRPr/>
          </a:p>
        </p:txBody>
      </p:sp>
      <p:sp>
        <p:nvSpPr>
          <p:cNvPr id="747" name="Google Shape;747;p84"/>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54</a:t>
            </a:fld>
            <a:endParaRPr/>
          </a:p>
        </p:txBody>
      </p:sp>
      <p:sp>
        <p:nvSpPr>
          <p:cNvPr id="748" name="Google Shape;748;p84"/>
          <p:cNvSpPr txBox="1"/>
          <p:nvPr/>
        </p:nvSpPr>
        <p:spPr>
          <a:xfrm>
            <a:off x="5006048" y="2234223"/>
            <a:ext cx="3090202" cy="738664"/>
          </a:xfrm>
          <a:prstGeom prst="rect">
            <a:avLst/>
          </a:prstGeom>
          <a:solidFill>
            <a:srgbClr val="D3E9F3"/>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Roboto"/>
                <a:ea typeface="Roboto"/>
                <a:cs typeface="Roboto"/>
                <a:sym typeface="Roboto"/>
              </a:rPr>
              <a:t>Example:</a:t>
            </a:r>
            <a:endParaRPr/>
          </a:p>
          <a:p>
            <a:pPr marL="1016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DELETE favorite_candy/_doc/1</a:t>
            </a:r>
            <a:endParaRPr/>
          </a:p>
        </p:txBody>
      </p:sp>
      <p:sp>
        <p:nvSpPr>
          <p:cNvPr id="749" name="Google Shape;749;p84"/>
          <p:cNvSpPr txBox="1"/>
          <p:nvPr/>
        </p:nvSpPr>
        <p:spPr>
          <a:xfrm>
            <a:off x="625971" y="2234223"/>
            <a:ext cx="3643812" cy="738664"/>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Syntax:</a:t>
            </a:r>
            <a:endParaRPr/>
          </a:p>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Arial"/>
                <a:ea typeface="Arial"/>
                <a:cs typeface="Arial"/>
                <a:sym typeface="Arial"/>
              </a:rPr>
              <a:t>DELETE Name-of-the-Index/_doc/id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5"/>
          <p:cNvSpPr txBox="1">
            <a:spLocks noGrp="1"/>
          </p:cNvSpPr>
          <p:nvPr>
            <p:ph type="title"/>
          </p:nvPr>
        </p:nvSpPr>
        <p:spPr>
          <a:xfrm>
            <a:off x="1047750" y="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CRUD operations </a:t>
            </a:r>
            <a:endParaRPr/>
          </a:p>
        </p:txBody>
      </p:sp>
      <p:sp>
        <p:nvSpPr>
          <p:cNvPr id="755" name="Google Shape;755;p85"/>
          <p:cNvSpPr txBox="1">
            <a:spLocks noGrp="1"/>
          </p:cNvSpPr>
          <p:nvPr>
            <p:ph type="body" idx="1"/>
          </p:nvPr>
        </p:nvSpPr>
        <p:spPr>
          <a:xfrm>
            <a:off x="1047750" y="406137"/>
            <a:ext cx="6996600"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b="1"/>
              <a:t>C – Create</a:t>
            </a:r>
            <a:endParaRPr/>
          </a:p>
          <a:p>
            <a:pPr marL="101600" lvl="0" indent="0" algn="l" rtl="0">
              <a:lnSpc>
                <a:spcPct val="100000"/>
              </a:lnSpc>
              <a:spcBef>
                <a:spcPts val="600"/>
              </a:spcBef>
              <a:spcAft>
                <a:spcPts val="0"/>
              </a:spcAft>
              <a:buSzPts val="2000"/>
              <a:buNone/>
            </a:pPr>
            <a:r>
              <a:rPr lang="fr-FR" sz="1800" u="sng">
                <a:latin typeface="Roboto"/>
                <a:ea typeface="Roboto"/>
                <a:cs typeface="Roboto"/>
                <a:sym typeface="Roboto"/>
              </a:rPr>
              <a:t>Index a document</a:t>
            </a:r>
            <a:endParaRPr/>
          </a:p>
          <a:p>
            <a:pPr marL="101600" lvl="0" indent="0" algn="l" rtl="0">
              <a:lnSpc>
                <a:spcPct val="100000"/>
              </a:lnSpc>
              <a:spcBef>
                <a:spcPts val="600"/>
              </a:spcBef>
              <a:spcAft>
                <a:spcPts val="0"/>
              </a:spcAft>
              <a:buSzPts val="2000"/>
              <a:buNone/>
            </a:pPr>
            <a:r>
              <a:rPr lang="fr-FR" sz="1800">
                <a:latin typeface="Roboto"/>
                <a:ea typeface="Roboto"/>
                <a:cs typeface="Roboto"/>
                <a:sym typeface="Roboto"/>
              </a:rPr>
              <a:t>When you index a document using an id that already exists, the existing document is overwritten by the new document. If you do not want a existing document to be overwritten, you can use the _create endpoint!</a:t>
            </a:r>
            <a:endParaRPr/>
          </a:p>
        </p:txBody>
      </p:sp>
      <p:sp>
        <p:nvSpPr>
          <p:cNvPr id="756" name="Google Shape;756;p85"/>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55</a:t>
            </a:fld>
            <a:endParaRPr/>
          </a:p>
        </p:txBody>
      </p:sp>
      <p:sp>
        <p:nvSpPr>
          <p:cNvPr id="757" name="Google Shape;757;p85"/>
          <p:cNvSpPr txBox="1"/>
          <p:nvPr/>
        </p:nvSpPr>
        <p:spPr>
          <a:xfrm>
            <a:off x="4868178" y="3236482"/>
            <a:ext cx="3688597" cy="1600438"/>
          </a:xfrm>
          <a:prstGeom prst="rect">
            <a:avLst/>
          </a:prstGeom>
          <a:solidFill>
            <a:srgbClr val="D3E9F3"/>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Roboto"/>
                <a:ea typeface="Roboto"/>
                <a:cs typeface="Roboto"/>
                <a:sym typeface="Roboto"/>
              </a:rPr>
              <a:t>Example:</a:t>
            </a:r>
            <a:endParaRPr/>
          </a:p>
          <a:p>
            <a:pPr marL="10160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Roboto"/>
              <a:ea typeface="Roboto"/>
              <a:cs typeface="Roboto"/>
              <a:sym typeface="Roboto"/>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PUT favorite_candy/_create/1</a:t>
            </a:r>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a:t>
            </a:r>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  "first_name": "John",</a:t>
            </a:r>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  "candy": "Starburst"</a:t>
            </a:r>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a:t>
            </a:r>
            <a:endParaRPr/>
          </a:p>
        </p:txBody>
      </p:sp>
      <p:sp>
        <p:nvSpPr>
          <p:cNvPr id="758" name="Google Shape;758;p85"/>
          <p:cNvSpPr txBox="1"/>
          <p:nvPr/>
        </p:nvSpPr>
        <p:spPr>
          <a:xfrm>
            <a:off x="587225" y="3236482"/>
            <a:ext cx="3528530" cy="1600438"/>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Roboto"/>
                <a:ea typeface="Roboto"/>
                <a:cs typeface="Roboto"/>
                <a:sym typeface="Roboto"/>
              </a:rPr>
              <a:t>Syntax:</a:t>
            </a:r>
            <a:endParaRPr/>
          </a:p>
          <a:p>
            <a:pPr marL="1016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PUT Name-of-the-Index/_create/your-id</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"field": "value"</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9" name="Google Shape;759;p85"/>
          <p:cNvSpPr txBox="1"/>
          <p:nvPr/>
        </p:nvSpPr>
        <p:spPr>
          <a:xfrm>
            <a:off x="777934" y="2459194"/>
            <a:ext cx="7588131" cy="646331"/>
          </a:xfrm>
          <a:prstGeom prst="rect">
            <a:avLst/>
          </a:prstGeom>
          <a:solidFill>
            <a:srgbClr val="C9D0D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800" b="1" i="0" u="none" strike="noStrike" cap="none">
                <a:solidFill>
                  <a:schemeClr val="accent1"/>
                </a:solidFill>
                <a:latin typeface="Roboto"/>
                <a:ea typeface="Roboto"/>
                <a:cs typeface="Roboto"/>
                <a:sym typeface="Roboto"/>
              </a:rPr>
              <a:t>With the _create Endpoint, no indexing will occur and you will get a 409 error message.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6"/>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56</a:t>
            </a:fld>
            <a:endParaRPr/>
          </a:p>
        </p:txBody>
      </p:sp>
      <p:pic>
        <p:nvPicPr>
          <p:cNvPr id="765" name="Google Shape;765;p86" descr="Ouvrier du bâtiment"/>
          <p:cNvPicPr preferRelativeResize="0"/>
          <p:nvPr/>
        </p:nvPicPr>
        <p:blipFill rotWithShape="1">
          <a:blip r:embed="rId3">
            <a:alphaModFix/>
          </a:blip>
          <a:srcRect/>
          <a:stretch/>
        </p:blipFill>
        <p:spPr>
          <a:xfrm>
            <a:off x="515980" y="1983740"/>
            <a:ext cx="1309607" cy="1309607"/>
          </a:xfrm>
          <a:prstGeom prst="rect">
            <a:avLst/>
          </a:prstGeom>
          <a:noFill/>
          <a:ln>
            <a:noFill/>
          </a:ln>
        </p:spPr>
      </p:pic>
      <p:sp>
        <p:nvSpPr>
          <p:cNvPr id="766" name="Google Shape;766;p86"/>
          <p:cNvSpPr txBox="1"/>
          <p:nvPr/>
        </p:nvSpPr>
        <p:spPr>
          <a:xfrm>
            <a:off x="2172976" y="1250875"/>
            <a:ext cx="6455044" cy="264174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400"/>
              <a:buFont typeface="Arial"/>
              <a:buChar char="•"/>
            </a:pPr>
            <a:r>
              <a:rPr lang="fr-FR" sz="1400" b="0" i="0" u="none" strike="noStrike" cap="none">
                <a:solidFill>
                  <a:schemeClr val="dk1"/>
                </a:solidFill>
                <a:latin typeface="Roboto"/>
                <a:ea typeface="Roboto"/>
                <a:cs typeface="Roboto"/>
                <a:sym typeface="Roboto"/>
              </a:rPr>
              <a:t>Create an index called destinations.</a:t>
            </a:r>
            <a:endParaRPr/>
          </a:p>
          <a:p>
            <a:pPr marL="342900" marR="0" lvl="0" indent="-342900" algn="l" rtl="0">
              <a:lnSpc>
                <a:spcPct val="150000"/>
              </a:lnSpc>
              <a:spcBef>
                <a:spcPts val="0"/>
              </a:spcBef>
              <a:spcAft>
                <a:spcPts val="0"/>
              </a:spcAft>
              <a:buClr>
                <a:srgbClr val="000000"/>
              </a:buClr>
              <a:buSzPts val="1400"/>
              <a:buFont typeface="Arial"/>
              <a:buChar char="•"/>
            </a:pPr>
            <a:r>
              <a:rPr lang="fr-FR" sz="1400" b="0" i="0" u="none" strike="noStrike" cap="none">
                <a:solidFill>
                  <a:schemeClr val="dk1"/>
                </a:solidFill>
                <a:latin typeface="Roboto"/>
                <a:ea typeface="Roboto"/>
                <a:cs typeface="Roboto"/>
                <a:sym typeface="Roboto"/>
              </a:rPr>
              <a:t>Pick five dream travel destinations. For each destination, index a document containing the name and the country.</a:t>
            </a:r>
            <a:endParaRPr/>
          </a:p>
          <a:p>
            <a:pPr marL="342900" marR="0" lvl="0" indent="-342900" algn="l" rtl="0">
              <a:lnSpc>
                <a:spcPct val="150000"/>
              </a:lnSpc>
              <a:spcBef>
                <a:spcPts val="0"/>
              </a:spcBef>
              <a:spcAft>
                <a:spcPts val="0"/>
              </a:spcAft>
              <a:buClr>
                <a:srgbClr val="000000"/>
              </a:buClr>
              <a:buSzPts val="1400"/>
              <a:buFont typeface="Arial"/>
              <a:buChar char="•"/>
            </a:pPr>
            <a:r>
              <a:rPr lang="fr-FR" sz="1400" b="0" i="0" u="none" strike="noStrike" cap="none">
                <a:solidFill>
                  <a:schemeClr val="dk1"/>
                </a:solidFill>
                <a:latin typeface="Roboto"/>
                <a:ea typeface="Roboto"/>
                <a:cs typeface="Roboto"/>
                <a:sym typeface="Roboto"/>
              </a:rPr>
              <a:t>Read(GET) each document to check the content of the document.</a:t>
            </a:r>
            <a:endParaRPr/>
          </a:p>
          <a:p>
            <a:pPr marL="342900" marR="0" lvl="0" indent="-342900" algn="l" rtl="0">
              <a:lnSpc>
                <a:spcPct val="150000"/>
              </a:lnSpc>
              <a:spcBef>
                <a:spcPts val="0"/>
              </a:spcBef>
              <a:spcAft>
                <a:spcPts val="0"/>
              </a:spcAft>
              <a:buClr>
                <a:srgbClr val="000000"/>
              </a:buClr>
              <a:buSzPts val="1400"/>
              <a:buFont typeface="Arial"/>
              <a:buChar char="•"/>
            </a:pPr>
            <a:r>
              <a:rPr lang="fr-FR" sz="1400" b="0" i="0" u="none" strike="noStrike" cap="none">
                <a:solidFill>
                  <a:schemeClr val="dk1"/>
                </a:solidFill>
                <a:latin typeface="Roboto"/>
                <a:ea typeface="Roboto"/>
                <a:cs typeface="Roboto"/>
                <a:sym typeface="Roboto"/>
              </a:rPr>
              <a:t>Update a field of a document.</a:t>
            </a:r>
            <a:endParaRPr/>
          </a:p>
          <a:p>
            <a:pPr marL="342900" marR="0" lvl="0" indent="-342900" algn="l" rtl="0">
              <a:lnSpc>
                <a:spcPct val="150000"/>
              </a:lnSpc>
              <a:spcBef>
                <a:spcPts val="0"/>
              </a:spcBef>
              <a:spcAft>
                <a:spcPts val="0"/>
              </a:spcAft>
              <a:buClr>
                <a:srgbClr val="000000"/>
              </a:buClr>
              <a:buSzPts val="1400"/>
              <a:buFont typeface="Arial"/>
              <a:buChar char="•"/>
            </a:pPr>
            <a:r>
              <a:rPr lang="fr-FR" sz="1400" b="0" i="0" u="none" strike="noStrike" cap="none">
                <a:solidFill>
                  <a:schemeClr val="dk1"/>
                </a:solidFill>
                <a:latin typeface="Roboto"/>
                <a:ea typeface="Roboto"/>
                <a:cs typeface="Roboto"/>
                <a:sym typeface="Roboto"/>
              </a:rPr>
              <a:t>Read(GET) the updated document to ensure that the field has been updated.</a:t>
            </a:r>
            <a:endParaRPr/>
          </a:p>
          <a:p>
            <a:pPr marL="342900" marR="0" lvl="0" indent="-342900" algn="l" rtl="0">
              <a:lnSpc>
                <a:spcPct val="150000"/>
              </a:lnSpc>
              <a:spcBef>
                <a:spcPts val="0"/>
              </a:spcBef>
              <a:spcAft>
                <a:spcPts val="0"/>
              </a:spcAft>
              <a:buClr>
                <a:srgbClr val="000000"/>
              </a:buClr>
              <a:buSzPts val="1400"/>
              <a:buFont typeface="Arial"/>
              <a:buChar char="•"/>
            </a:pPr>
            <a:r>
              <a:rPr lang="fr-FR" sz="1400" b="0" i="0" u="none" strike="noStrike" cap="none">
                <a:solidFill>
                  <a:schemeClr val="dk1"/>
                </a:solidFill>
                <a:latin typeface="Roboto"/>
                <a:ea typeface="Roboto"/>
                <a:cs typeface="Roboto"/>
                <a:sym typeface="Roboto"/>
              </a:rPr>
              <a:t>Delete a document of one place.</a:t>
            </a:r>
            <a:endParaRPr/>
          </a:p>
        </p:txBody>
      </p:sp>
      <p:sp>
        <p:nvSpPr>
          <p:cNvPr id="767" name="Google Shape;767;p86"/>
          <p:cNvSpPr txBox="1">
            <a:spLocks noGrp="1"/>
          </p:cNvSpPr>
          <p:nvPr>
            <p:ph type="title"/>
          </p:nvPr>
        </p:nvSpPr>
        <p:spPr>
          <a:xfrm>
            <a:off x="1073700" y="25459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sz="2800">
                <a:solidFill>
                  <a:schemeClr val="accent2"/>
                </a:solidFill>
                <a:latin typeface="Roboto"/>
                <a:ea typeface="Roboto"/>
                <a:cs typeface="Roboto"/>
                <a:sym typeface="Roboto"/>
              </a:rPr>
              <a:t>Your turn !</a:t>
            </a:r>
            <a:endParaRPr sz="2800">
              <a:solidFill>
                <a:schemeClr val="accent2"/>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7"/>
          <p:cNvSpPr txBox="1">
            <a:spLocks noGrp="1"/>
          </p:cNvSpPr>
          <p:nvPr>
            <p:ph type="ctrTitle"/>
          </p:nvPr>
        </p:nvSpPr>
        <p:spPr>
          <a:xfrm>
            <a:off x="2847975" y="3363425"/>
            <a:ext cx="5610300"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fr-FR"/>
              <a:t>Queries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88"/>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endParaRPr/>
          </a:p>
        </p:txBody>
      </p:sp>
      <p:sp>
        <p:nvSpPr>
          <p:cNvPr id="778" name="Google Shape;778;p88"/>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fr-FR" u="sng">
                <a:solidFill>
                  <a:schemeClr val="hlink"/>
                </a:solidFill>
                <a:hlinkClick r:id="rId3"/>
              </a:rPr>
              <a:t>https://github.com/LisaHJung/Part-2-Understanding-the-relevance-of-your-search-with-Elasticsearch-and-Kibana-</a:t>
            </a:r>
            <a:endParaRPr/>
          </a:p>
          <a:p>
            <a:pPr marL="457200" lvl="0" indent="-228600" algn="l" rtl="0">
              <a:lnSpc>
                <a:spcPct val="100000"/>
              </a:lnSpc>
              <a:spcBef>
                <a:spcPts val="600"/>
              </a:spcBef>
              <a:spcAft>
                <a:spcPts val="0"/>
              </a:spcAft>
              <a:buSzPts val="2000"/>
              <a:buNone/>
            </a:pPr>
            <a:endParaRPr/>
          </a:p>
          <a:p>
            <a:pPr marL="457200" lvl="0" indent="-355600" algn="l" rtl="0">
              <a:lnSpc>
                <a:spcPct val="100000"/>
              </a:lnSpc>
              <a:spcBef>
                <a:spcPts val="600"/>
              </a:spcBef>
              <a:spcAft>
                <a:spcPts val="0"/>
              </a:spcAft>
              <a:buSzPts val="2000"/>
              <a:buChar char="◉"/>
            </a:pPr>
            <a:r>
              <a:rPr lang="fr-FR"/>
              <a:t>Livre ES</a:t>
            </a:r>
            <a:endParaRPr/>
          </a:p>
        </p:txBody>
      </p:sp>
      <p:sp>
        <p:nvSpPr>
          <p:cNvPr id="779" name="Google Shape;779;p88"/>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9"/>
          <p:cNvSpPr txBox="1">
            <a:spLocks noGrp="1"/>
          </p:cNvSpPr>
          <p:nvPr>
            <p:ph type="title"/>
          </p:nvPr>
        </p:nvSpPr>
        <p:spPr>
          <a:xfrm>
            <a:off x="1073700" y="350066"/>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Queries</a:t>
            </a:r>
            <a:endParaRPr/>
          </a:p>
        </p:txBody>
      </p:sp>
      <p:sp>
        <p:nvSpPr>
          <p:cNvPr id="785" name="Google Shape;785;p8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59</a:t>
            </a:fld>
            <a:endParaRPr/>
          </a:p>
        </p:txBody>
      </p:sp>
      <p:sp>
        <p:nvSpPr>
          <p:cNvPr id="786" name="Google Shape;786;p89"/>
          <p:cNvSpPr txBox="1"/>
          <p:nvPr/>
        </p:nvSpPr>
        <p:spPr>
          <a:xfrm>
            <a:off x="3073844" y="2269524"/>
            <a:ext cx="3135795" cy="1661993"/>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Roboto"/>
                <a:ea typeface="Roboto"/>
                <a:cs typeface="Roboto"/>
                <a:sym typeface="Roboto"/>
              </a:rPr>
              <a:t>Syntax:</a:t>
            </a:r>
            <a:endParaRPr/>
          </a:p>
          <a:p>
            <a:pPr marL="1016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GET name-of-the-Index/_search</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a:t>
            </a:r>
            <a:r>
              <a:rPr lang="fr-FR" sz="1800" b="0" i="0" u="none" strike="noStrike" cap="none">
                <a:solidFill>
                  <a:srgbClr val="CD3300"/>
                </a:solidFill>
                <a:latin typeface="Ubuntu Mono"/>
                <a:ea typeface="Ubuntu Mono"/>
                <a:cs typeface="Ubuntu Mono"/>
                <a:sym typeface="Ubuntu Mono"/>
              </a:rPr>
              <a:t>"query"</a:t>
            </a:r>
            <a:r>
              <a:rPr lang="fr-FR" sz="1800" b="0" i="0" u="none" strike="noStrike" cap="none">
                <a:solidFill>
                  <a:srgbClr val="555555"/>
                </a:solidFill>
                <a:latin typeface="Ubuntu Mono"/>
                <a:ea typeface="Ubuntu Mono"/>
                <a:cs typeface="Ubuntu Mono"/>
                <a:sym typeface="Ubuntu Mono"/>
              </a:rPr>
              <a:t>: </a:t>
            </a:r>
            <a:r>
              <a:rPr lang="fr-FR" sz="1800" b="0" i="0" u="none" strike="noStrike" cap="none">
                <a:solidFill>
                  <a:srgbClr val="000089"/>
                </a:solidFill>
                <a:latin typeface="Ubuntu Mono"/>
                <a:ea typeface="Ubuntu Mono"/>
                <a:cs typeface="Ubuntu Mono"/>
                <a:sym typeface="Ubuntu Mono"/>
              </a:rPr>
              <a:t>YOUR_QUERY_HERE</a:t>
            </a:r>
            <a:endParaRPr sz="1400" b="1" i="0" u="none" strike="noStrike" cap="none">
              <a:solidFill>
                <a:schemeClr val="accent1"/>
              </a:solidFill>
              <a:latin typeface="Roboto"/>
              <a:ea typeface="Roboto"/>
              <a:cs typeface="Roboto"/>
              <a:sym typeface="Roboto"/>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7" name="Google Shape;787;p89"/>
          <p:cNvSpPr txBox="1">
            <a:spLocks noGrp="1"/>
          </p:cNvSpPr>
          <p:nvPr>
            <p:ph type="body" idx="1"/>
          </p:nvPr>
        </p:nvSpPr>
        <p:spPr>
          <a:xfrm>
            <a:off x="922149" y="1173237"/>
            <a:ext cx="7439187" cy="802797"/>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sz="1600">
                <a:latin typeface="Roboto"/>
                <a:ea typeface="Roboto"/>
                <a:cs typeface="Roboto"/>
                <a:sym typeface="Roboto"/>
              </a:rPr>
              <a:t>The query DSL is a flexible, expressive search language that Elasticsearch uses to expose most of the power of Lucene through a simple JSON interface.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1073700" y="0"/>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Advantages and uses of json</a:t>
            </a:r>
            <a:endParaRPr/>
          </a:p>
        </p:txBody>
      </p:sp>
      <p:sp>
        <p:nvSpPr>
          <p:cNvPr id="181" name="Google Shape;181;p28"/>
          <p:cNvSpPr txBox="1">
            <a:spLocks noGrp="1"/>
          </p:cNvSpPr>
          <p:nvPr>
            <p:ph type="body" idx="1"/>
          </p:nvPr>
        </p:nvSpPr>
        <p:spPr>
          <a:xfrm>
            <a:off x="457199" y="811754"/>
            <a:ext cx="8539566" cy="3140313"/>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sz="1800" b="1" i="0">
                <a:solidFill>
                  <a:schemeClr val="dk1"/>
                </a:solidFill>
                <a:latin typeface="Roboto"/>
                <a:ea typeface="Roboto"/>
                <a:cs typeface="Roboto"/>
                <a:sym typeface="Roboto"/>
              </a:rPr>
              <a:t>Advantages of JSON</a:t>
            </a:r>
            <a:endParaRPr sz="1800" b="0" i="0">
              <a:solidFill>
                <a:schemeClr val="dk1"/>
              </a:solidFill>
              <a:latin typeface="Roboto"/>
              <a:ea typeface="Roboto"/>
              <a:cs typeface="Roboto"/>
              <a:sym typeface="Roboto"/>
            </a:endParaRPr>
          </a:p>
          <a:p>
            <a:pPr marL="742950" lvl="1" indent="-285750" algn="l" rtl="0">
              <a:lnSpc>
                <a:spcPct val="100000"/>
              </a:lnSpc>
              <a:spcBef>
                <a:spcPts val="0"/>
              </a:spcBef>
              <a:spcAft>
                <a:spcPts val="0"/>
              </a:spcAft>
              <a:buSzPts val="1800"/>
              <a:buFont typeface="Arial"/>
              <a:buChar char="•"/>
            </a:pPr>
            <a:r>
              <a:rPr lang="fr-FR" sz="1600" b="0" i="0">
                <a:solidFill>
                  <a:schemeClr val="dk1"/>
                </a:solidFill>
                <a:latin typeface="Roboto"/>
                <a:ea typeface="Roboto"/>
                <a:cs typeface="Roboto"/>
                <a:sym typeface="Roboto"/>
              </a:rPr>
              <a:t>Lightweight and human-readable.</a:t>
            </a:r>
            <a:endParaRPr/>
          </a:p>
          <a:p>
            <a:pPr marL="742950" lvl="1" indent="-285750" algn="l" rtl="0">
              <a:lnSpc>
                <a:spcPct val="100000"/>
              </a:lnSpc>
              <a:spcBef>
                <a:spcPts val="0"/>
              </a:spcBef>
              <a:spcAft>
                <a:spcPts val="0"/>
              </a:spcAft>
              <a:buSzPts val="1800"/>
              <a:buFont typeface="Arial"/>
              <a:buChar char="•"/>
            </a:pPr>
            <a:r>
              <a:rPr lang="fr-FR" sz="1600" b="0" i="0">
                <a:solidFill>
                  <a:schemeClr val="dk1"/>
                </a:solidFill>
                <a:latin typeface="Roboto"/>
                <a:ea typeface="Roboto"/>
                <a:cs typeface="Roboto"/>
                <a:sym typeface="Roboto"/>
              </a:rPr>
              <a:t>Supports complex data structures.</a:t>
            </a:r>
            <a:endParaRPr/>
          </a:p>
          <a:p>
            <a:pPr marL="742950" lvl="1" indent="-285750" algn="l" rtl="0">
              <a:lnSpc>
                <a:spcPct val="100000"/>
              </a:lnSpc>
              <a:spcBef>
                <a:spcPts val="0"/>
              </a:spcBef>
              <a:spcAft>
                <a:spcPts val="0"/>
              </a:spcAft>
              <a:buSzPts val="1800"/>
              <a:buFont typeface="Arial"/>
              <a:buChar char="•"/>
            </a:pPr>
            <a:r>
              <a:rPr lang="fr-FR" sz="1600" b="0" i="0">
                <a:solidFill>
                  <a:schemeClr val="dk1"/>
                </a:solidFill>
                <a:latin typeface="Roboto"/>
                <a:ea typeface="Roboto"/>
                <a:cs typeface="Roboto"/>
                <a:sym typeface="Roboto"/>
              </a:rPr>
              <a:t>Widely used in web APIs.</a:t>
            </a:r>
            <a:endParaRPr/>
          </a:p>
          <a:p>
            <a:pPr marL="742950" lvl="1" indent="-285750" algn="l" rtl="0">
              <a:lnSpc>
                <a:spcPct val="100000"/>
              </a:lnSpc>
              <a:spcBef>
                <a:spcPts val="0"/>
              </a:spcBef>
              <a:spcAft>
                <a:spcPts val="0"/>
              </a:spcAft>
              <a:buSzPts val="1800"/>
              <a:buFont typeface="Arial"/>
              <a:buChar char="•"/>
            </a:pPr>
            <a:r>
              <a:rPr lang="fr-FR" sz="1600" b="0" i="0">
                <a:solidFill>
                  <a:schemeClr val="dk1"/>
                </a:solidFill>
                <a:latin typeface="Roboto"/>
                <a:ea typeface="Roboto"/>
                <a:cs typeface="Roboto"/>
                <a:sym typeface="Roboto"/>
              </a:rPr>
              <a:t>Compatible with many programming languages.</a:t>
            </a:r>
            <a:endParaRPr sz="1600" b="0" i="0">
              <a:solidFill>
                <a:schemeClr val="dk1"/>
              </a:solidFill>
              <a:latin typeface="Roboto"/>
              <a:ea typeface="Roboto"/>
              <a:cs typeface="Roboto"/>
              <a:sym typeface="Roboto"/>
            </a:endParaRPr>
          </a:p>
          <a:p>
            <a:pPr marL="914400" lvl="0" indent="0" algn="l" rtl="0">
              <a:lnSpc>
                <a:spcPct val="100000"/>
              </a:lnSpc>
              <a:spcBef>
                <a:spcPts val="0"/>
              </a:spcBef>
              <a:spcAft>
                <a:spcPts val="0"/>
              </a:spcAft>
              <a:buNone/>
            </a:pPr>
            <a:endParaRPr sz="1600">
              <a:latin typeface="Roboto"/>
              <a:ea typeface="Roboto"/>
              <a:cs typeface="Roboto"/>
              <a:sym typeface="Roboto"/>
            </a:endParaRPr>
          </a:p>
          <a:p>
            <a:pPr marL="101600" lvl="0" indent="0" algn="l" rtl="0">
              <a:lnSpc>
                <a:spcPct val="100000"/>
              </a:lnSpc>
              <a:spcBef>
                <a:spcPts val="600"/>
              </a:spcBef>
              <a:spcAft>
                <a:spcPts val="0"/>
              </a:spcAft>
              <a:buSzPts val="2000"/>
              <a:buNone/>
            </a:pPr>
            <a:r>
              <a:rPr lang="fr-FR" sz="1800" b="1" i="0">
                <a:solidFill>
                  <a:schemeClr val="dk1"/>
                </a:solidFill>
                <a:latin typeface="Roboto"/>
                <a:ea typeface="Roboto"/>
                <a:cs typeface="Roboto"/>
                <a:sym typeface="Roboto"/>
              </a:rPr>
              <a:t>Uses of JSON</a:t>
            </a:r>
            <a:endParaRPr sz="1800" b="0" i="0">
              <a:solidFill>
                <a:schemeClr val="dk1"/>
              </a:solidFill>
              <a:latin typeface="Roboto"/>
              <a:ea typeface="Roboto"/>
              <a:cs typeface="Roboto"/>
              <a:sym typeface="Roboto"/>
            </a:endParaRPr>
          </a:p>
          <a:p>
            <a:pPr marL="742950" lvl="1" indent="-285750" algn="l" rtl="0">
              <a:lnSpc>
                <a:spcPct val="100000"/>
              </a:lnSpc>
              <a:spcBef>
                <a:spcPts val="0"/>
              </a:spcBef>
              <a:spcAft>
                <a:spcPts val="0"/>
              </a:spcAft>
              <a:buSzPts val="1800"/>
              <a:buFont typeface="Arial"/>
              <a:buChar char="•"/>
            </a:pPr>
            <a:r>
              <a:rPr lang="fr-FR" sz="1600" b="0" i="0">
                <a:solidFill>
                  <a:schemeClr val="dk1"/>
                </a:solidFill>
                <a:latin typeface="Roboto"/>
                <a:ea typeface="Roboto"/>
                <a:cs typeface="Roboto"/>
                <a:sym typeface="Roboto"/>
              </a:rPr>
              <a:t>Storing configuration data.</a:t>
            </a:r>
            <a:endParaRPr/>
          </a:p>
          <a:p>
            <a:pPr marL="742950" lvl="1" indent="-285750" algn="l" rtl="0">
              <a:lnSpc>
                <a:spcPct val="100000"/>
              </a:lnSpc>
              <a:spcBef>
                <a:spcPts val="0"/>
              </a:spcBef>
              <a:spcAft>
                <a:spcPts val="0"/>
              </a:spcAft>
              <a:buSzPts val="1800"/>
              <a:buFont typeface="Arial"/>
              <a:buChar char="•"/>
            </a:pPr>
            <a:r>
              <a:rPr lang="fr-FR" sz="1600" b="0" i="0">
                <a:solidFill>
                  <a:schemeClr val="dk1"/>
                </a:solidFill>
                <a:latin typeface="Roboto"/>
                <a:ea typeface="Roboto"/>
                <a:cs typeface="Roboto"/>
                <a:sym typeface="Roboto"/>
              </a:rPr>
              <a:t>Exchanging data between clients and servers.</a:t>
            </a:r>
            <a:endParaRPr/>
          </a:p>
          <a:p>
            <a:pPr marL="742950" lvl="1" indent="-285750" algn="l" rtl="0">
              <a:lnSpc>
                <a:spcPct val="100000"/>
              </a:lnSpc>
              <a:spcBef>
                <a:spcPts val="0"/>
              </a:spcBef>
              <a:spcAft>
                <a:spcPts val="0"/>
              </a:spcAft>
              <a:buSzPts val="1800"/>
              <a:buFont typeface="Arial"/>
              <a:buChar char="•"/>
            </a:pPr>
            <a:r>
              <a:rPr lang="fr-FR" sz="1600" b="0" i="0">
                <a:solidFill>
                  <a:schemeClr val="dk1"/>
                </a:solidFill>
                <a:latin typeface="Roboto"/>
                <a:ea typeface="Roboto"/>
                <a:cs typeface="Roboto"/>
                <a:sym typeface="Roboto"/>
              </a:rPr>
              <a:t>Storing structured data.</a:t>
            </a:r>
            <a:endParaRPr/>
          </a:p>
          <a:p>
            <a:pPr marL="742950" lvl="1" indent="-285750" algn="l" rtl="0">
              <a:lnSpc>
                <a:spcPct val="100000"/>
              </a:lnSpc>
              <a:spcBef>
                <a:spcPts val="0"/>
              </a:spcBef>
              <a:spcAft>
                <a:spcPts val="0"/>
              </a:spcAft>
              <a:buSzPts val="1800"/>
              <a:buFont typeface="Arial"/>
              <a:buChar char="•"/>
            </a:pPr>
            <a:r>
              <a:rPr lang="fr-FR" sz="1600" b="0" i="0">
                <a:solidFill>
                  <a:schemeClr val="dk1"/>
                </a:solidFill>
                <a:latin typeface="Roboto"/>
                <a:ea typeface="Roboto"/>
                <a:cs typeface="Roboto"/>
                <a:sym typeface="Roboto"/>
              </a:rPr>
              <a:t>Used in formats like GeoJSON for geospatial data.</a:t>
            </a:r>
            <a:endParaRPr/>
          </a:p>
          <a:p>
            <a:pPr marL="457200" lvl="0" indent="-228600" algn="l" rtl="0">
              <a:lnSpc>
                <a:spcPct val="100000"/>
              </a:lnSpc>
              <a:spcBef>
                <a:spcPts val="600"/>
              </a:spcBef>
              <a:spcAft>
                <a:spcPts val="0"/>
              </a:spcAft>
              <a:buSzPts val="2000"/>
              <a:buNone/>
            </a:pPr>
            <a:endParaRPr sz="1800">
              <a:solidFill>
                <a:schemeClr val="dk1"/>
              </a:solidFill>
              <a:latin typeface="Roboto"/>
              <a:ea typeface="Roboto"/>
              <a:cs typeface="Roboto"/>
              <a:sym typeface="Roboto"/>
            </a:endParaRPr>
          </a:p>
        </p:txBody>
      </p:sp>
      <p:sp>
        <p:nvSpPr>
          <p:cNvPr id="182" name="Google Shape;182;p28"/>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90"/>
          <p:cNvSpPr txBox="1">
            <a:spLocks noGrp="1"/>
          </p:cNvSpPr>
          <p:nvPr>
            <p:ph type="title"/>
          </p:nvPr>
        </p:nvSpPr>
        <p:spPr>
          <a:xfrm>
            <a:off x="1073700" y="114932"/>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Query structures</a:t>
            </a:r>
            <a:endParaRPr/>
          </a:p>
        </p:txBody>
      </p:sp>
      <p:sp>
        <p:nvSpPr>
          <p:cNvPr id="793" name="Google Shape;793;p90"/>
          <p:cNvSpPr txBox="1">
            <a:spLocks noGrp="1"/>
          </p:cNvSpPr>
          <p:nvPr>
            <p:ph type="body" idx="1"/>
          </p:nvPr>
        </p:nvSpPr>
        <p:spPr>
          <a:xfrm>
            <a:off x="578600" y="637003"/>
            <a:ext cx="4636579" cy="3070571"/>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sz="1800" b="0" i="0" u="none" strike="noStrike">
                <a:solidFill>
                  <a:srgbClr val="000000"/>
                </a:solidFill>
                <a:latin typeface="Roboto"/>
                <a:ea typeface="Roboto"/>
                <a:cs typeface="Roboto"/>
                <a:sym typeface="Roboto"/>
              </a:rPr>
              <a:t>A query clause typically has this structure:</a:t>
            </a:r>
            <a:endParaRPr/>
          </a:p>
          <a:p>
            <a:pPr marL="101600" lvl="0" indent="0" algn="l" rtl="0">
              <a:lnSpc>
                <a:spcPct val="100000"/>
              </a:lnSpc>
              <a:spcBef>
                <a:spcPts val="600"/>
              </a:spcBef>
              <a:spcAft>
                <a:spcPts val="0"/>
              </a:spcAft>
              <a:buSzPts val="2000"/>
              <a:buNone/>
            </a:pPr>
            <a:endParaRPr sz="1800" b="0" i="0" u="none" strike="noStrike">
              <a:solidFill>
                <a:srgbClr val="000000"/>
              </a:solidFill>
              <a:latin typeface="Roboto"/>
              <a:ea typeface="Roboto"/>
              <a:cs typeface="Roboto"/>
              <a:sym typeface="Roboto"/>
            </a:endParaRPr>
          </a:p>
          <a:p>
            <a:pPr marL="101600" lvl="0" indent="0" algn="l" rtl="0">
              <a:lnSpc>
                <a:spcPct val="100000"/>
              </a:lnSpc>
              <a:spcBef>
                <a:spcPts val="600"/>
              </a:spcBef>
              <a:spcAft>
                <a:spcPts val="0"/>
              </a:spcAft>
              <a:buSzPts val="2000"/>
              <a:buNone/>
            </a:pPr>
            <a:endParaRPr sz="1800" b="0" i="0" u="none" strike="noStrike">
              <a:solidFill>
                <a:srgbClr val="000000"/>
              </a:solidFill>
              <a:latin typeface="Roboto"/>
              <a:ea typeface="Roboto"/>
              <a:cs typeface="Roboto"/>
              <a:sym typeface="Roboto"/>
            </a:endParaRPr>
          </a:p>
          <a:p>
            <a:pPr marL="101600" lvl="0" indent="0" algn="l" rtl="0">
              <a:lnSpc>
                <a:spcPct val="100000"/>
              </a:lnSpc>
              <a:spcBef>
                <a:spcPts val="600"/>
              </a:spcBef>
              <a:spcAft>
                <a:spcPts val="0"/>
              </a:spcAft>
              <a:buSzPts val="2000"/>
              <a:buNone/>
            </a:pPr>
            <a:endParaRPr sz="1800">
              <a:solidFill>
                <a:srgbClr val="000000"/>
              </a:solidFill>
              <a:latin typeface="Roboto"/>
              <a:ea typeface="Roboto"/>
              <a:cs typeface="Roboto"/>
              <a:sym typeface="Roboto"/>
            </a:endParaRPr>
          </a:p>
          <a:p>
            <a:pPr marL="101600" lvl="0" indent="0" algn="l" rtl="0">
              <a:lnSpc>
                <a:spcPct val="100000"/>
              </a:lnSpc>
              <a:spcBef>
                <a:spcPts val="600"/>
              </a:spcBef>
              <a:spcAft>
                <a:spcPts val="0"/>
              </a:spcAft>
              <a:buSzPts val="2000"/>
              <a:buNone/>
            </a:pPr>
            <a:endParaRPr sz="1800" b="0" i="0" u="none" strike="noStrike">
              <a:solidFill>
                <a:srgbClr val="000000"/>
              </a:solidFill>
              <a:latin typeface="Roboto"/>
              <a:ea typeface="Roboto"/>
              <a:cs typeface="Roboto"/>
              <a:sym typeface="Roboto"/>
            </a:endParaRPr>
          </a:p>
          <a:p>
            <a:pPr marL="101600" lvl="0" indent="0" algn="l" rtl="0">
              <a:lnSpc>
                <a:spcPct val="100000"/>
              </a:lnSpc>
              <a:spcBef>
                <a:spcPts val="600"/>
              </a:spcBef>
              <a:spcAft>
                <a:spcPts val="0"/>
              </a:spcAft>
              <a:buSzPts val="2000"/>
              <a:buNone/>
            </a:pPr>
            <a:r>
              <a:rPr lang="fr-FR" sz="1800" b="0" i="0" u="none" strike="noStrike">
                <a:solidFill>
                  <a:srgbClr val="000000"/>
                </a:solidFill>
                <a:latin typeface="Roboto"/>
                <a:ea typeface="Roboto"/>
                <a:cs typeface="Roboto"/>
                <a:sym typeface="Roboto"/>
              </a:rPr>
              <a:t>If it references one particular field, it has this structure:</a:t>
            </a:r>
            <a:endParaRPr/>
          </a:p>
          <a:p>
            <a:pPr marL="101600" lvl="0" indent="0" algn="l" rtl="0">
              <a:lnSpc>
                <a:spcPct val="100000"/>
              </a:lnSpc>
              <a:spcBef>
                <a:spcPts val="600"/>
              </a:spcBef>
              <a:spcAft>
                <a:spcPts val="0"/>
              </a:spcAft>
              <a:buSzPts val="2000"/>
              <a:buNone/>
            </a:pPr>
            <a:endParaRPr>
              <a:latin typeface="Roboto"/>
              <a:ea typeface="Roboto"/>
              <a:cs typeface="Roboto"/>
              <a:sym typeface="Roboto"/>
            </a:endParaRPr>
          </a:p>
        </p:txBody>
      </p:sp>
      <p:sp>
        <p:nvSpPr>
          <p:cNvPr id="794" name="Google Shape;794;p9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60</a:t>
            </a:fld>
            <a:endParaRPr/>
          </a:p>
        </p:txBody>
      </p:sp>
      <p:sp>
        <p:nvSpPr>
          <p:cNvPr id="795" name="Google Shape;795;p90"/>
          <p:cNvSpPr txBox="1"/>
          <p:nvPr/>
        </p:nvSpPr>
        <p:spPr>
          <a:xfrm>
            <a:off x="889440" y="1128095"/>
            <a:ext cx="3426837" cy="1200329"/>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200" b="0" i="0" u="none" strike="noStrike" cap="none">
                <a:solidFill>
                  <a:srgbClr val="000000"/>
                </a:solidFill>
                <a:latin typeface="Roboto"/>
                <a:ea typeface="Roboto"/>
                <a:cs typeface="Roboto"/>
                <a:sym typeface="Roboto"/>
              </a:rPr>
              <a:t>    </a:t>
            </a:r>
            <a:r>
              <a:rPr lang="fr-FR" sz="1200" b="0" i="0" u="none" strike="noStrike" cap="none">
                <a:solidFill>
                  <a:srgbClr val="000089"/>
                </a:solidFill>
                <a:latin typeface="Roboto"/>
                <a:ea typeface="Roboto"/>
                <a:cs typeface="Roboto"/>
                <a:sym typeface="Roboto"/>
              </a:rPr>
              <a:t>QUERY_NAME</a:t>
            </a:r>
            <a:r>
              <a:rPr lang="fr-FR" sz="1200" b="0" i="0" u="none" strike="noStrike" cap="none">
                <a:solidFill>
                  <a:srgbClr val="555555"/>
                </a:solidFill>
                <a:latin typeface="Roboto"/>
                <a:ea typeface="Roboto"/>
                <a:cs typeface="Roboto"/>
                <a:sym typeface="Roboto"/>
              </a:rPr>
              <a:t>: </a:t>
            </a:r>
            <a:r>
              <a:rPr lang="fr-FR" sz="1200" b="0" i="0" u="none" strike="noStrike" cap="none">
                <a:solidFill>
                  <a:srgbClr val="000000"/>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200" b="0" i="0" u="none" strike="noStrike" cap="none">
                <a:solidFill>
                  <a:srgbClr val="000089"/>
                </a:solidFill>
                <a:latin typeface="Roboto"/>
                <a:ea typeface="Roboto"/>
                <a:cs typeface="Roboto"/>
                <a:sym typeface="Roboto"/>
              </a:rPr>
              <a:t>        ARGUMENT</a:t>
            </a:r>
            <a:r>
              <a:rPr lang="fr-FR" sz="1200" b="0" i="0" u="none" strike="noStrike" cap="none">
                <a:solidFill>
                  <a:srgbClr val="555555"/>
                </a:solidFill>
                <a:latin typeface="Roboto"/>
                <a:ea typeface="Roboto"/>
                <a:cs typeface="Roboto"/>
                <a:sym typeface="Roboto"/>
              </a:rPr>
              <a:t>: </a:t>
            </a:r>
            <a:r>
              <a:rPr lang="fr-FR" sz="1200" b="0" i="0" u="none" strike="noStrike" cap="none">
                <a:solidFill>
                  <a:srgbClr val="000089"/>
                </a:solidFill>
                <a:latin typeface="Roboto"/>
                <a:ea typeface="Roboto"/>
                <a:cs typeface="Roboto"/>
                <a:sym typeface="Roboto"/>
              </a:rPr>
              <a:t>VALUE</a:t>
            </a:r>
            <a:r>
              <a:rPr lang="fr-FR" sz="1200" b="0" i="0" u="none" strike="noStrike" cap="none">
                <a:solidFill>
                  <a:srgbClr val="000000"/>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200" b="0" i="0" u="none" strike="noStrike" cap="none">
                <a:solidFill>
                  <a:srgbClr val="000089"/>
                </a:solidFill>
                <a:latin typeface="Roboto"/>
                <a:ea typeface="Roboto"/>
                <a:cs typeface="Roboto"/>
                <a:sym typeface="Roboto"/>
              </a:rPr>
              <a:t>        ARGUMENT</a:t>
            </a:r>
            <a:r>
              <a:rPr lang="fr-FR" sz="1200" b="0" i="0" u="none" strike="noStrike" cap="none">
                <a:solidFill>
                  <a:srgbClr val="555555"/>
                </a:solidFill>
                <a:latin typeface="Roboto"/>
                <a:ea typeface="Roboto"/>
                <a:cs typeface="Roboto"/>
                <a:sym typeface="Roboto"/>
              </a:rPr>
              <a:t>: </a:t>
            </a:r>
            <a:r>
              <a:rPr lang="fr-FR" sz="1200" b="0" i="0" u="none" strike="noStrike" cap="none">
                <a:solidFill>
                  <a:srgbClr val="000089"/>
                </a:solidFill>
                <a:latin typeface="Roboto"/>
                <a:ea typeface="Roboto"/>
                <a:cs typeface="Roboto"/>
                <a:sym typeface="Roboto"/>
              </a:rPr>
              <a:t>VALUE</a:t>
            </a:r>
            <a:r>
              <a:rPr lang="fr-FR" sz="1200" b="0" i="0" u="none" strike="noStrike" cap="none">
                <a:solidFill>
                  <a:srgbClr val="000000"/>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200" b="0" i="0" u="none" strike="noStrike" cap="none">
                <a:solidFill>
                  <a:srgbClr val="000000"/>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200" b="0" i="0" u="none" strike="noStrike" cap="none">
                <a:solidFill>
                  <a:srgbClr val="000000"/>
                </a:solidFill>
                <a:latin typeface="Roboto"/>
                <a:ea typeface="Roboto"/>
                <a:cs typeface="Roboto"/>
                <a:sym typeface="Roboto"/>
              </a:rPr>
              <a:t>}</a:t>
            </a:r>
            <a:endParaRPr sz="1050" b="0" i="0" u="none" strike="noStrike" cap="none">
              <a:solidFill>
                <a:srgbClr val="000000"/>
              </a:solidFill>
              <a:latin typeface="Roboto"/>
              <a:ea typeface="Roboto"/>
              <a:cs typeface="Roboto"/>
              <a:sym typeface="Roboto"/>
            </a:endParaRPr>
          </a:p>
        </p:txBody>
      </p:sp>
      <p:sp>
        <p:nvSpPr>
          <p:cNvPr id="796" name="Google Shape;796;p90"/>
          <p:cNvSpPr txBox="1"/>
          <p:nvPr/>
        </p:nvSpPr>
        <p:spPr>
          <a:xfrm>
            <a:off x="889439" y="3230575"/>
            <a:ext cx="3426837" cy="1569660"/>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200" b="0" i="0" u="none" strike="noStrike" cap="none">
                <a:solidFill>
                  <a:srgbClr val="000000"/>
                </a:solidFill>
                <a:latin typeface="Roboto"/>
                <a:ea typeface="Roboto"/>
                <a:cs typeface="Roboto"/>
                <a:sym typeface="Roboto"/>
              </a:rPr>
              <a:t>    </a:t>
            </a:r>
            <a:r>
              <a:rPr lang="fr-FR" sz="1200" b="0" i="0" u="none" strike="noStrike" cap="none">
                <a:solidFill>
                  <a:srgbClr val="000089"/>
                </a:solidFill>
                <a:latin typeface="Roboto"/>
                <a:ea typeface="Roboto"/>
                <a:cs typeface="Roboto"/>
                <a:sym typeface="Roboto"/>
              </a:rPr>
              <a:t>QUERY_NAME</a:t>
            </a:r>
            <a:r>
              <a:rPr lang="fr-FR" sz="1200" b="0" i="0" u="none" strike="noStrike" cap="none">
                <a:solidFill>
                  <a:srgbClr val="555555"/>
                </a:solidFill>
                <a:latin typeface="Roboto"/>
                <a:ea typeface="Roboto"/>
                <a:cs typeface="Roboto"/>
                <a:sym typeface="Roboto"/>
              </a:rPr>
              <a:t>: </a:t>
            </a:r>
            <a:r>
              <a:rPr lang="fr-FR" sz="1200" b="0" i="0" u="none" strike="noStrike" cap="none">
                <a:solidFill>
                  <a:srgbClr val="000000"/>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200" b="0" i="0" u="none" strike="noStrike" cap="none">
                <a:solidFill>
                  <a:srgbClr val="124163"/>
                </a:solidFill>
                <a:latin typeface="Roboto"/>
                <a:ea typeface="Roboto"/>
                <a:cs typeface="Roboto"/>
                <a:sym typeface="Roboto"/>
              </a:rPr>
              <a:t>         FIELD_NAME: </a:t>
            </a:r>
            <a:endParaRPr sz="1200" b="0" i="0" u="none" strike="noStrike" cap="none">
              <a:solidFill>
                <a:srgbClr val="124163"/>
              </a:solidFill>
              <a:latin typeface="Roboto"/>
              <a:ea typeface="Roboto"/>
              <a:cs typeface="Roboto"/>
              <a:sym typeface="Roboto"/>
            </a:endParaRPr>
          </a:p>
          <a:p>
            <a:pPr marL="0" marR="0" lvl="1" indent="0" algn="l" rtl="0">
              <a:lnSpc>
                <a:spcPct val="100000"/>
              </a:lnSpc>
              <a:spcBef>
                <a:spcPts val="0"/>
              </a:spcBef>
              <a:spcAft>
                <a:spcPts val="0"/>
              </a:spcAft>
              <a:buNone/>
            </a:pPr>
            <a:r>
              <a:rPr lang="fr-FR" sz="1200" b="0" i="0" u="none" strike="noStrike" cap="none">
                <a:solidFill>
                  <a:srgbClr val="000089"/>
                </a:solidFill>
                <a:latin typeface="Roboto"/>
                <a:ea typeface="Roboto"/>
                <a:cs typeface="Roboto"/>
                <a:sym typeface="Roboto"/>
              </a:rPr>
              <a:t>             ARGUMENT</a:t>
            </a:r>
            <a:r>
              <a:rPr lang="fr-FR" sz="1200" b="0" i="0" u="none" strike="noStrike" cap="none">
                <a:solidFill>
                  <a:srgbClr val="555555"/>
                </a:solidFill>
                <a:latin typeface="Roboto"/>
                <a:ea typeface="Roboto"/>
                <a:cs typeface="Roboto"/>
                <a:sym typeface="Roboto"/>
              </a:rPr>
              <a:t>: </a:t>
            </a:r>
            <a:r>
              <a:rPr lang="fr-FR" sz="1200" b="0" i="0" u="none" strike="noStrike" cap="none">
                <a:solidFill>
                  <a:srgbClr val="000089"/>
                </a:solidFill>
                <a:latin typeface="Roboto"/>
                <a:ea typeface="Roboto"/>
                <a:cs typeface="Roboto"/>
                <a:sym typeface="Roboto"/>
              </a:rPr>
              <a:t>VALUE</a:t>
            </a:r>
            <a:r>
              <a:rPr lang="fr-FR" sz="1200" b="0" i="0" u="none" strike="noStrike" cap="none">
                <a:solidFill>
                  <a:srgbClr val="000000"/>
                </a:solidFill>
                <a:latin typeface="Roboto"/>
                <a:ea typeface="Roboto"/>
                <a:cs typeface="Roboto"/>
                <a:sym typeface="Roboto"/>
              </a:rPr>
              <a:t>,</a:t>
            </a:r>
            <a:endParaRPr/>
          </a:p>
          <a:p>
            <a:pPr marL="0" marR="0" lvl="1" indent="0" algn="l" rtl="0">
              <a:lnSpc>
                <a:spcPct val="100000"/>
              </a:lnSpc>
              <a:spcBef>
                <a:spcPts val="0"/>
              </a:spcBef>
              <a:spcAft>
                <a:spcPts val="0"/>
              </a:spcAft>
              <a:buNone/>
            </a:pPr>
            <a:r>
              <a:rPr lang="fr-FR" sz="1200" b="0" i="0" u="none" strike="noStrike" cap="none">
                <a:solidFill>
                  <a:srgbClr val="000089"/>
                </a:solidFill>
                <a:latin typeface="Roboto"/>
                <a:ea typeface="Roboto"/>
                <a:cs typeface="Roboto"/>
                <a:sym typeface="Roboto"/>
              </a:rPr>
              <a:t>             ARGUMENT</a:t>
            </a:r>
            <a:r>
              <a:rPr lang="fr-FR" sz="1200" b="0" i="0" u="none" strike="noStrike" cap="none">
                <a:solidFill>
                  <a:srgbClr val="555555"/>
                </a:solidFill>
                <a:latin typeface="Roboto"/>
                <a:ea typeface="Roboto"/>
                <a:cs typeface="Roboto"/>
                <a:sym typeface="Roboto"/>
              </a:rPr>
              <a:t>: </a:t>
            </a:r>
            <a:r>
              <a:rPr lang="fr-FR" sz="1200" b="0" i="0" u="none" strike="noStrike" cap="none">
                <a:solidFill>
                  <a:srgbClr val="000089"/>
                </a:solidFill>
                <a:latin typeface="Roboto"/>
                <a:ea typeface="Roboto"/>
                <a:cs typeface="Roboto"/>
                <a:sym typeface="Roboto"/>
              </a:rPr>
              <a:t>VALUE</a:t>
            </a:r>
            <a:r>
              <a:rPr lang="fr-FR" sz="1200" b="0" i="0" u="none" strike="noStrike" cap="none">
                <a:solidFill>
                  <a:srgbClr val="000000"/>
                </a:solidFill>
                <a:latin typeface="Roboto"/>
                <a:ea typeface="Roboto"/>
                <a:cs typeface="Roboto"/>
                <a:sym typeface="Roboto"/>
              </a:rPr>
              <a:t>,..</a:t>
            </a:r>
            <a:endParaRPr/>
          </a:p>
          <a:p>
            <a:pPr marL="0" marR="0" lvl="1" indent="0" algn="l" rtl="0">
              <a:lnSpc>
                <a:spcPct val="100000"/>
              </a:lnSpc>
              <a:spcBef>
                <a:spcPts val="0"/>
              </a:spcBef>
              <a:spcAft>
                <a:spcPts val="0"/>
              </a:spcAft>
              <a:buNone/>
            </a:pPr>
            <a:r>
              <a:rPr lang="fr-FR" sz="1200" b="0" i="0" u="none" strike="noStrike" cap="none">
                <a:solidFill>
                  <a:srgbClr val="000000"/>
                </a:solidFill>
                <a:latin typeface="Roboto"/>
                <a:ea typeface="Roboto"/>
                <a:cs typeface="Roboto"/>
                <a:sym typeface="Roboto"/>
              </a:rPr>
              <a:t>          }.</a:t>
            </a:r>
            <a:endParaRPr/>
          </a:p>
          <a:p>
            <a:pPr marL="0" marR="0" lvl="1" indent="0" algn="l" rtl="0">
              <a:lnSpc>
                <a:spcPct val="100000"/>
              </a:lnSpc>
              <a:spcBef>
                <a:spcPts val="0"/>
              </a:spcBef>
              <a:spcAft>
                <a:spcPts val="0"/>
              </a:spcAft>
              <a:buNone/>
            </a:pPr>
            <a:r>
              <a:rPr lang="fr-FR" sz="1200" b="0" i="0" u="none" strike="noStrike" cap="none">
                <a:solidFill>
                  <a:srgbClr val="000000"/>
                </a:solidFill>
                <a:latin typeface="Roboto"/>
                <a:ea typeface="Roboto"/>
                <a:cs typeface="Roboto"/>
                <a:sym typeface="Roboto"/>
              </a:rPr>
              <a:t>     }</a:t>
            </a:r>
            <a:endParaRPr/>
          </a:p>
          <a:p>
            <a:pPr marL="0" marR="0" lvl="1" indent="0" algn="l" rtl="0">
              <a:lnSpc>
                <a:spcPct val="100000"/>
              </a:lnSpc>
              <a:spcBef>
                <a:spcPts val="0"/>
              </a:spcBef>
              <a:spcAft>
                <a:spcPts val="0"/>
              </a:spcAft>
              <a:buNone/>
            </a:pPr>
            <a:r>
              <a:rPr lang="fr-FR" sz="1200" b="0" i="0" u="none" strike="noStrike" cap="none">
                <a:solidFill>
                  <a:srgbClr val="000000"/>
                </a:solidFill>
                <a:latin typeface="Roboto"/>
                <a:ea typeface="Roboto"/>
                <a:cs typeface="Roboto"/>
                <a:sym typeface="Roboto"/>
              </a:rPr>
              <a:t>}</a:t>
            </a:r>
            <a:endParaRPr sz="1050" b="0" i="0" u="none" strike="noStrike" cap="none">
              <a:solidFill>
                <a:srgbClr val="000000"/>
              </a:solidFill>
              <a:latin typeface="Roboto"/>
              <a:ea typeface="Roboto"/>
              <a:cs typeface="Roboto"/>
              <a:sym typeface="Roboto"/>
            </a:endParaRPr>
          </a:p>
        </p:txBody>
      </p:sp>
      <p:sp>
        <p:nvSpPr>
          <p:cNvPr id="797" name="Google Shape;797;p90"/>
          <p:cNvSpPr txBox="1"/>
          <p:nvPr/>
        </p:nvSpPr>
        <p:spPr>
          <a:xfrm>
            <a:off x="5303005" y="1543396"/>
            <a:ext cx="3688500" cy="2462700"/>
          </a:xfrm>
          <a:prstGeom prst="rect">
            <a:avLst/>
          </a:prstGeom>
          <a:solidFill>
            <a:srgbClr val="D3E9F3"/>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Roboto"/>
                <a:ea typeface="Roboto"/>
                <a:cs typeface="Roboto"/>
                <a:sym typeface="Roboto"/>
              </a:rPr>
              <a:t>Example:</a:t>
            </a:r>
            <a:endParaRPr/>
          </a:p>
          <a:p>
            <a:pPr marL="10160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Roboto"/>
              <a:ea typeface="Roboto"/>
              <a:cs typeface="Roboto"/>
              <a:sym typeface="Roboto"/>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GET favorite_candy/_search</a:t>
            </a:r>
            <a:endParaRPr/>
          </a:p>
          <a:p>
            <a:pPr marL="0" marR="0" lvl="0" indent="0" algn="l" rtl="0">
              <a:lnSpc>
                <a:spcPct val="100000"/>
              </a:lnSpc>
              <a:spcBef>
                <a:spcPts val="0"/>
              </a:spcBef>
              <a:spcAft>
                <a:spcPts val="0"/>
              </a:spcAft>
              <a:buNone/>
            </a:pPr>
            <a:r>
              <a:rPr lang="fr-FR" sz="1600" i="0" u="none" strike="noStrike" cap="none">
                <a:solidFill>
                  <a:srgbClr val="000000"/>
                </a:solidFill>
              </a:rPr>
              <a:t>{</a:t>
            </a:r>
            <a:endParaRPr sz="1200"/>
          </a:p>
          <a:p>
            <a:pPr marL="0" marR="0" lvl="0" indent="0" algn="l" rtl="0">
              <a:lnSpc>
                <a:spcPct val="100000"/>
              </a:lnSpc>
              <a:spcBef>
                <a:spcPts val="0"/>
              </a:spcBef>
              <a:spcAft>
                <a:spcPts val="0"/>
              </a:spcAft>
              <a:buNone/>
            </a:pPr>
            <a:r>
              <a:rPr lang="fr-FR" sz="1600" i="0" u="none" strike="noStrike" cap="none">
                <a:solidFill>
                  <a:srgbClr val="CD3300"/>
                </a:solidFill>
              </a:rPr>
              <a:t>   "query"</a:t>
            </a:r>
            <a:r>
              <a:rPr lang="fr-FR" sz="1600" i="0" u="none" strike="noStrike" cap="none">
                <a:solidFill>
                  <a:srgbClr val="555555"/>
                </a:solidFill>
              </a:rPr>
              <a:t>: </a:t>
            </a:r>
            <a:r>
              <a:rPr lang="fr-FR" sz="1600" i="0" u="none" strike="noStrike" cap="none">
                <a:solidFill>
                  <a:srgbClr val="000000"/>
                </a:solidFill>
              </a:rPr>
              <a:t>{</a:t>
            </a:r>
            <a:endParaRPr sz="1200"/>
          </a:p>
          <a:p>
            <a:pPr marL="0" marR="0" lvl="0" indent="0" algn="l" rtl="0">
              <a:lnSpc>
                <a:spcPct val="100000"/>
              </a:lnSpc>
              <a:spcBef>
                <a:spcPts val="0"/>
              </a:spcBef>
              <a:spcAft>
                <a:spcPts val="0"/>
              </a:spcAft>
              <a:buNone/>
            </a:pPr>
            <a:r>
              <a:rPr lang="fr-FR" sz="1600" i="0" u="none" strike="noStrike" cap="none">
                <a:solidFill>
                  <a:srgbClr val="CD3300"/>
                </a:solidFill>
              </a:rPr>
              <a:t>         "match"</a:t>
            </a:r>
            <a:r>
              <a:rPr lang="fr-FR" sz="1600" i="0" u="none" strike="noStrike" cap="none">
                <a:solidFill>
                  <a:srgbClr val="555555"/>
                </a:solidFill>
              </a:rPr>
              <a:t>: </a:t>
            </a:r>
            <a:r>
              <a:rPr lang="fr-FR" sz="1600" i="0" u="none" strike="noStrike" cap="none">
                <a:solidFill>
                  <a:srgbClr val="000000"/>
                </a:solidFill>
              </a:rPr>
              <a:t>{</a:t>
            </a:r>
            <a:endParaRPr sz="1200"/>
          </a:p>
          <a:p>
            <a:pPr marL="0" marR="0" lvl="0" indent="0" algn="l" rtl="0">
              <a:lnSpc>
                <a:spcPct val="100000"/>
              </a:lnSpc>
              <a:spcBef>
                <a:spcPts val="0"/>
              </a:spcBef>
              <a:spcAft>
                <a:spcPts val="0"/>
              </a:spcAft>
              <a:buNone/>
            </a:pPr>
            <a:r>
              <a:rPr lang="fr-FR" sz="1600" i="0" u="none" strike="noStrike" cap="none">
                <a:solidFill>
                  <a:srgbClr val="CD3300"/>
                </a:solidFill>
              </a:rPr>
              <a:t>                 “candy"</a:t>
            </a:r>
            <a:r>
              <a:rPr lang="fr-FR" sz="1600" i="0" u="none" strike="noStrike" cap="none">
                <a:solidFill>
                  <a:srgbClr val="555555"/>
                </a:solidFill>
              </a:rPr>
              <a:t>: </a:t>
            </a:r>
            <a:r>
              <a:rPr lang="fr-FR" sz="1600" i="0" u="none" strike="noStrike" cap="none">
                <a:solidFill>
                  <a:srgbClr val="CD3300"/>
                </a:solidFill>
              </a:rPr>
              <a:t>“M&amp;M’s"</a:t>
            </a:r>
            <a:endParaRPr sz="1200"/>
          </a:p>
          <a:p>
            <a:pPr marL="0" marR="0" lvl="0" indent="0" algn="l" rtl="0">
              <a:lnSpc>
                <a:spcPct val="100000"/>
              </a:lnSpc>
              <a:spcBef>
                <a:spcPts val="0"/>
              </a:spcBef>
              <a:spcAft>
                <a:spcPts val="0"/>
              </a:spcAft>
              <a:buNone/>
            </a:pPr>
            <a:r>
              <a:rPr lang="fr-FR" sz="1600" i="0" u="none" strike="noStrike" cap="none">
                <a:solidFill>
                  <a:srgbClr val="000000"/>
                </a:solidFill>
              </a:rPr>
              <a:t>           }</a:t>
            </a:r>
            <a:endParaRPr sz="1200"/>
          </a:p>
          <a:p>
            <a:pPr marL="0" marR="0" lvl="0" indent="0" algn="l" rtl="0">
              <a:lnSpc>
                <a:spcPct val="100000"/>
              </a:lnSpc>
              <a:spcBef>
                <a:spcPts val="0"/>
              </a:spcBef>
              <a:spcAft>
                <a:spcPts val="0"/>
              </a:spcAft>
              <a:buNone/>
            </a:pPr>
            <a:r>
              <a:rPr lang="fr-FR" sz="1600" i="0" u="none" strike="noStrike" cap="none">
                <a:solidFill>
                  <a:srgbClr val="000000"/>
                </a:solidFill>
              </a:rPr>
              <a:t>     }</a:t>
            </a:r>
            <a:endParaRPr sz="1200"/>
          </a:p>
          <a:p>
            <a:pPr marL="0" marR="0" lvl="0" indent="0" algn="l" rtl="0">
              <a:lnSpc>
                <a:spcPct val="100000"/>
              </a:lnSpc>
              <a:spcBef>
                <a:spcPts val="0"/>
              </a:spcBef>
              <a:spcAft>
                <a:spcPts val="0"/>
              </a:spcAft>
              <a:buNone/>
            </a:pPr>
            <a:r>
              <a:rPr lang="fr-FR" sz="1600" i="0" u="none" strike="noStrike" cap="none">
                <a:solidFill>
                  <a:srgbClr val="000000"/>
                </a:solidFill>
              </a:rPr>
              <a:t>}</a:t>
            </a:r>
            <a:endParaRPr sz="1200" b="1" i="0" u="none" strike="noStrike" cap="none">
              <a:solidFill>
                <a:schemeClr val="accen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9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Create complex queries</a:t>
            </a:r>
            <a:endParaRPr/>
          </a:p>
        </p:txBody>
      </p:sp>
      <p:sp>
        <p:nvSpPr>
          <p:cNvPr id="803" name="Google Shape;803;p91"/>
          <p:cNvSpPr txBox="1">
            <a:spLocks noGrp="1"/>
          </p:cNvSpPr>
          <p:nvPr>
            <p:ph type="body" idx="1"/>
          </p:nvPr>
        </p:nvSpPr>
        <p:spPr>
          <a:xfrm>
            <a:off x="1073700" y="1349925"/>
            <a:ext cx="6996600"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sz="1800" i="1" u="none" strike="noStrike"/>
              <a:t>Query clauses </a:t>
            </a:r>
            <a:r>
              <a:rPr lang="fr-FR" sz="1800" i="0" u="none" strike="noStrike"/>
              <a:t>are simple building blocks that can be combined with each other to create complex queries.</a:t>
            </a:r>
            <a:endParaRPr/>
          </a:p>
          <a:p>
            <a:pPr marL="101600" lvl="0" indent="0" algn="l" rtl="0">
              <a:lnSpc>
                <a:spcPct val="100000"/>
              </a:lnSpc>
              <a:spcBef>
                <a:spcPts val="600"/>
              </a:spcBef>
              <a:spcAft>
                <a:spcPts val="0"/>
              </a:spcAft>
              <a:buSzPts val="2000"/>
              <a:buNone/>
            </a:pPr>
            <a:endParaRPr sz="1800"/>
          </a:p>
          <a:p>
            <a:pPr marL="457200" lvl="0" indent="-355600" algn="l" rtl="0">
              <a:lnSpc>
                <a:spcPct val="100000"/>
              </a:lnSpc>
              <a:spcBef>
                <a:spcPts val="600"/>
              </a:spcBef>
              <a:spcAft>
                <a:spcPts val="0"/>
              </a:spcAft>
              <a:buSzPts val="2000"/>
              <a:buChar char="◉"/>
            </a:pPr>
            <a:r>
              <a:rPr lang="fr-FR" sz="1800" i="1" u="none" strike="noStrike"/>
              <a:t>Leaf clauses </a:t>
            </a:r>
            <a:r>
              <a:rPr lang="fr-FR" sz="1800" i="0" u="none" strike="noStrike"/>
              <a:t>(like the match clause) that are used to compare a field to a query string.</a:t>
            </a:r>
            <a:endParaRPr/>
          </a:p>
          <a:p>
            <a:pPr marL="457200" lvl="0" indent="-355600" algn="l" rtl="0">
              <a:lnSpc>
                <a:spcPct val="100000"/>
              </a:lnSpc>
              <a:spcBef>
                <a:spcPts val="600"/>
              </a:spcBef>
              <a:spcAft>
                <a:spcPts val="0"/>
              </a:spcAft>
              <a:buSzPts val="2000"/>
              <a:buChar char="◉"/>
            </a:pPr>
            <a:r>
              <a:rPr lang="fr-FR" sz="1800" i="1" u="none" strike="noStrike"/>
              <a:t>Compound </a:t>
            </a:r>
            <a:r>
              <a:rPr lang="fr-FR" sz="1800" i="0" u="none" strike="noStrike"/>
              <a:t>clauses that are used to combine other query clauses. For instance, a bool clause allows you to combine other clauses that either must match, must_not match, or should match if possible:</a:t>
            </a:r>
            <a:endParaRPr/>
          </a:p>
        </p:txBody>
      </p:sp>
      <p:sp>
        <p:nvSpPr>
          <p:cNvPr id="804" name="Google Shape;804;p9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62</a:t>
            </a:fld>
            <a:endParaRPr/>
          </a:p>
        </p:txBody>
      </p:sp>
      <p:sp>
        <p:nvSpPr>
          <p:cNvPr id="810" name="Google Shape;810;p92"/>
          <p:cNvSpPr txBox="1"/>
          <p:nvPr/>
        </p:nvSpPr>
        <p:spPr>
          <a:xfrm>
            <a:off x="1047750" y="1047450"/>
            <a:ext cx="7263541" cy="2215991"/>
          </a:xfrm>
          <a:prstGeom prst="rect">
            <a:avLst/>
          </a:prstGeom>
          <a:solidFill>
            <a:srgbClr val="D3E9F3"/>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rgbClr val="000000"/>
                </a:solidFill>
                <a:latin typeface="Roboto"/>
                <a:ea typeface="Roboto"/>
                <a:cs typeface="Roboto"/>
                <a:sym typeface="Roboto"/>
              </a:rPr>
              <a:t>Example:</a:t>
            </a:r>
            <a:endParaRPr/>
          </a:p>
          <a:p>
            <a:pPr marL="10160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Roboto"/>
              <a:ea typeface="Roboto"/>
              <a:cs typeface="Roboto"/>
              <a:sym typeface="Roboto"/>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GET favorite_candy/_search</a:t>
            </a:r>
            <a:endParaRPr/>
          </a:p>
          <a:p>
            <a:pPr marL="0" marR="0" lvl="0" indent="0" algn="l" rtl="0">
              <a:lnSpc>
                <a:spcPct val="100000"/>
              </a:lnSpc>
              <a:spcBef>
                <a:spcPts val="0"/>
              </a:spcBef>
              <a:spcAft>
                <a:spcPts val="0"/>
              </a:spcAft>
              <a:buNone/>
            </a:pPr>
            <a:r>
              <a:rPr lang="fr-FR" sz="1600" b="0" i="0" u="none" strike="noStrike" cap="none">
                <a:solidFill>
                  <a:srgbClr val="D4D4D4"/>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600" b="0" i="0" u="none" strike="noStrike" cap="none">
                <a:solidFill>
                  <a:srgbClr val="124163"/>
                </a:solidFill>
                <a:latin typeface="Roboto"/>
                <a:ea typeface="Roboto"/>
                <a:cs typeface="Roboto"/>
                <a:sym typeface="Roboto"/>
              </a:rPr>
              <a:t>    "bool": </a:t>
            </a:r>
            <a:r>
              <a:rPr lang="fr-FR" sz="1600" b="0" i="0" u="none" strike="noStrike" cap="none">
                <a:solidFill>
                  <a:srgbClr val="D4D4D4"/>
                </a:solidFill>
                <a:latin typeface="Roboto"/>
                <a:ea typeface="Roboto"/>
                <a:cs typeface="Roboto"/>
                <a:sym typeface="Roboto"/>
              </a:rPr>
              <a:t>{</a:t>
            </a:r>
            <a:endParaRPr/>
          </a:p>
          <a:p>
            <a:pPr marL="0" marR="0" lvl="0" indent="0" algn="l" rtl="0">
              <a:lnSpc>
                <a:spcPct val="100000"/>
              </a:lnSpc>
              <a:spcBef>
                <a:spcPts val="0"/>
              </a:spcBef>
              <a:spcAft>
                <a:spcPts val="0"/>
              </a:spcAft>
              <a:buNone/>
            </a:pPr>
            <a:r>
              <a:rPr lang="fr-FR" sz="1600" b="0" i="0" u="none" strike="noStrike" cap="none">
                <a:solidFill>
                  <a:srgbClr val="D4D4D4"/>
                </a:solidFill>
                <a:latin typeface="Roboto"/>
                <a:ea typeface="Roboto"/>
                <a:cs typeface="Roboto"/>
                <a:sym typeface="Roboto"/>
              </a:rPr>
              <a:t>        </a:t>
            </a:r>
            <a:r>
              <a:rPr lang="fr-FR" sz="1600" b="0" i="0" u="none" strike="noStrike" cap="none">
                <a:solidFill>
                  <a:srgbClr val="124163"/>
                </a:solidFill>
                <a:latin typeface="Roboto"/>
                <a:ea typeface="Roboto"/>
                <a:cs typeface="Roboto"/>
                <a:sym typeface="Roboto"/>
              </a:rPr>
              <a:t>"must": </a:t>
            </a:r>
            <a:r>
              <a:rPr lang="fr-FR" sz="1600" b="0" i="0" u="none" strike="noStrike" cap="none">
                <a:solidFill>
                  <a:srgbClr val="D4D4D4"/>
                </a:solidFill>
                <a:latin typeface="Roboto"/>
                <a:ea typeface="Roboto"/>
                <a:cs typeface="Roboto"/>
                <a:sym typeface="Roboto"/>
              </a:rPr>
              <a:t>{ </a:t>
            </a:r>
            <a:r>
              <a:rPr lang="fr-FR" sz="1600" b="0" i="0" u="none" strike="noStrike" cap="none">
                <a:solidFill>
                  <a:srgbClr val="124163"/>
                </a:solidFill>
                <a:latin typeface="Roboto"/>
                <a:ea typeface="Roboto"/>
                <a:cs typeface="Roboto"/>
                <a:sym typeface="Roboto"/>
              </a:rPr>
              <a:t>"match": </a:t>
            </a:r>
            <a:r>
              <a:rPr lang="fr-FR" sz="1600" b="0" i="0" u="none" strike="noStrike" cap="none">
                <a:solidFill>
                  <a:srgbClr val="D4D4D4"/>
                </a:solidFill>
                <a:latin typeface="Roboto"/>
                <a:ea typeface="Roboto"/>
                <a:cs typeface="Roboto"/>
                <a:sym typeface="Roboto"/>
              </a:rPr>
              <a:t>{ </a:t>
            </a:r>
            <a:r>
              <a:rPr lang="fr-FR" sz="1600" b="0" i="0" u="none" strike="noStrike" cap="none">
                <a:solidFill>
                  <a:srgbClr val="9CDCFE"/>
                </a:solidFill>
                <a:latin typeface="Roboto"/>
                <a:ea typeface="Roboto"/>
                <a:cs typeface="Roboto"/>
                <a:sym typeface="Roboto"/>
              </a:rPr>
              <a:t>“candy"</a:t>
            </a:r>
            <a:r>
              <a:rPr lang="fr-FR" sz="1600" b="0" i="0" u="none" strike="noStrike" cap="none">
                <a:solidFill>
                  <a:srgbClr val="D4D4D4"/>
                </a:solidFill>
                <a:latin typeface="Roboto"/>
                <a:ea typeface="Roboto"/>
                <a:cs typeface="Roboto"/>
                <a:sym typeface="Roboto"/>
              </a:rPr>
              <a:t>: </a:t>
            </a:r>
            <a:r>
              <a:rPr lang="fr-FR" sz="1600" b="0" i="0" u="none" strike="noStrike" cap="none">
                <a:solidFill>
                  <a:srgbClr val="CE9178"/>
                </a:solidFill>
                <a:latin typeface="Roboto"/>
                <a:ea typeface="Roboto"/>
                <a:cs typeface="Roboto"/>
                <a:sym typeface="Roboto"/>
              </a:rPr>
              <a:t>“M&amp;M’s"</a:t>
            </a:r>
            <a:r>
              <a:rPr lang="fr-FR" sz="1600" b="0" i="0" u="none" strike="noStrike" cap="none">
                <a:solidFill>
                  <a:srgbClr val="D4D4D4"/>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600" b="0" i="0" u="none" strike="noStrike" cap="none">
                <a:solidFill>
                  <a:srgbClr val="D4D4D4"/>
                </a:solidFill>
                <a:latin typeface="Roboto"/>
                <a:ea typeface="Roboto"/>
                <a:cs typeface="Roboto"/>
                <a:sym typeface="Roboto"/>
              </a:rPr>
              <a:t>        </a:t>
            </a:r>
            <a:r>
              <a:rPr lang="fr-FR" sz="1600" b="0" i="0" u="none" strike="noStrike" cap="none">
                <a:solidFill>
                  <a:srgbClr val="124163"/>
                </a:solidFill>
                <a:latin typeface="Roboto"/>
                <a:ea typeface="Roboto"/>
                <a:cs typeface="Roboto"/>
                <a:sym typeface="Roboto"/>
              </a:rPr>
              <a:t>"must_not": </a:t>
            </a:r>
            <a:r>
              <a:rPr lang="fr-FR" sz="1600" b="0" i="0" u="none" strike="noStrike" cap="none">
                <a:solidFill>
                  <a:srgbClr val="D4D4D4"/>
                </a:solidFill>
                <a:latin typeface="Roboto"/>
                <a:ea typeface="Roboto"/>
                <a:cs typeface="Roboto"/>
                <a:sym typeface="Roboto"/>
              </a:rPr>
              <a:t>{  </a:t>
            </a:r>
            <a:r>
              <a:rPr lang="fr-FR" sz="1600" b="0" i="0" u="none" strike="noStrike" cap="none">
                <a:solidFill>
                  <a:srgbClr val="124163"/>
                </a:solidFill>
                <a:latin typeface="Roboto"/>
                <a:ea typeface="Roboto"/>
                <a:cs typeface="Roboto"/>
                <a:sym typeface="Roboto"/>
              </a:rPr>
              <a:t>”match”</a:t>
            </a:r>
            <a:r>
              <a:rPr lang="fr-FR" sz="1600" b="0" i="0" u="none" strike="noStrike" cap="none">
                <a:solidFill>
                  <a:srgbClr val="D4D4D4"/>
                </a:solidFill>
                <a:latin typeface="Roboto"/>
                <a:ea typeface="Roboto"/>
                <a:cs typeface="Roboto"/>
                <a:sym typeface="Roboto"/>
              </a:rPr>
              <a:t>: { </a:t>
            </a:r>
            <a:r>
              <a:rPr lang="fr-FR" sz="1600" b="0" i="0" u="none" strike="noStrike" cap="none">
                <a:solidFill>
                  <a:srgbClr val="9CDCFE"/>
                </a:solidFill>
                <a:latin typeface="Roboto"/>
                <a:ea typeface="Roboto"/>
                <a:cs typeface="Roboto"/>
                <a:sym typeface="Roboto"/>
              </a:rPr>
              <a:t>“first_name"</a:t>
            </a:r>
            <a:r>
              <a:rPr lang="fr-FR" sz="1600" b="0" i="0" u="none" strike="noStrike" cap="none">
                <a:solidFill>
                  <a:srgbClr val="D4D4D4"/>
                </a:solidFill>
                <a:latin typeface="Roboto"/>
                <a:ea typeface="Roboto"/>
                <a:cs typeface="Roboto"/>
                <a:sym typeface="Roboto"/>
              </a:rPr>
              <a:t>: </a:t>
            </a:r>
            <a:r>
              <a:rPr lang="fr-FR" sz="1600" b="0" i="0" u="none" strike="noStrike" cap="none">
                <a:solidFill>
                  <a:srgbClr val="CE9178"/>
                </a:solidFill>
                <a:latin typeface="Roboto"/>
                <a:ea typeface="Roboto"/>
                <a:cs typeface="Roboto"/>
                <a:sym typeface="Roboto"/>
              </a:rPr>
              <a:t>"mary"</a:t>
            </a:r>
            <a:r>
              <a:rPr lang="fr-FR" sz="1600" b="0" i="0" u="none" strike="noStrike" cap="none">
                <a:solidFill>
                  <a:srgbClr val="D4D4D4"/>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600" b="0" i="0" u="none" strike="noStrike" cap="none">
                <a:solidFill>
                  <a:srgbClr val="D4D4D4"/>
                </a:solidFill>
                <a:latin typeface="Roboto"/>
                <a:ea typeface="Roboto"/>
                <a:cs typeface="Roboto"/>
                <a:sym typeface="Roboto"/>
              </a:rPr>
              <a:t>    }</a:t>
            </a:r>
            <a:endParaRPr/>
          </a:p>
          <a:p>
            <a:pPr marL="0" marR="0" lvl="0" indent="0" algn="l" rtl="0">
              <a:lnSpc>
                <a:spcPct val="100000"/>
              </a:lnSpc>
              <a:spcBef>
                <a:spcPts val="0"/>
              </a:spcBef>
              <a:spcAft>
                <a:spcPts val="0"/>
              </a:spcAft>
              <a:buNone/>
            </a:pPr>
            <a:r>
              <a:rPr lang="fr-FR" sz="1600" b="0" i="0" u="none" strike="noStrike" cap="none">
                <a:solidFill>
                  <a:srgbClr val="D4D4D4"/>
                </a:solidFill>
                <a:latin typeface="Roboto"/>
                <a:ea typeface="Roboto"/>
                <a:cs typeface="Roboto"/>
                <a:sym typeface="Roboto"/>
              </a:rPr>
              <a:t>}</a:t>
            </a:r>
            <a:endParaRPr/>
          </a:p>
        </p:txBody>
      </p:sp>
      <p:sp>
        <p:nvSpPr>
          <p:cNvPr id="811" name="Google Shape;811;p92"/>
          <p:cNvSpPr/>
          <p:nvPr/>
        </p:nvSpPr>
        <p:spPr>
          <a:xfrm>
            <a:off x="259596" y="3394129"/>
            <a:ext cx="8624807" cy="1108129"/>
          </a:xfrm>
          <a:prstGeom prst="rect">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fr-FR" sz="1800" i="0" u="none" strike="noStrike" cap="none">
                <a:solidFill>
                  <a:schemeClr val="lt1"/>
                </a:solidFill>
              </a:rPr>
              <a:t>Compound clause can combine </a:t>
            </a:r>
            <a:r>
              <a:rPr lang="fr-FR" sz="1800" i="1" u="none" strike="noStrike" cap="none">
                <a:solidFill>
                  <a:schemeClr val="lt1"/>
                </a:solidFill>
              </a:rPr>
              <a:t>any </a:t>
            </a:r>
            <a:r>
              <a:rPr lang="fr-FR" sz="1800" i="0" u="none" strike="noStrike" cap="none">
                <a:solidFill>
                  <a:schemeClr val="lt1"/>
                </a:solidFill>
              </a:rPr>
              <a:t>other query clauses,</a:t>
            </a:r>
            <a:endParaRPr/>
          </a:p>
          <a:p>
            <a:pPr marL="0" marR="0" lvl="0" indent="0" algn="l" rtl="0">
              <a:lnSpc>
                <a:spcPct val="100000"/>
              </a:lnSpc>
              <a:spcBef>
                <a:spcPts val="0"/>
              </a:spcBef>
              <a:spcAft>
                <a:spcPts val="0"/>
              </a:spcAft>
              <a:buNone/>
            </a:pPr>
            <a:r>
              <a:rPr lang="fr-FR" sz="1800" i="0" u="none" strike="noStrike" cap="none">
                <a:solidFill>
                  <a:schemeClr val="lt1"/>
                </a:solidFill>
              </a:rPr>
              <a:t>including other compound clauses. This means that compound clauses can be nested within each other, allowing the expression of very complex logic.</a:t>
            </a:r>
            <a:endParaRPr sz="1400" i="0" u="none" strike="noStrike" cap="none">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93"/>
          <p:cNvSpPr txBox="1">
            <a:spLocks noGrp="1"/>
          </p:cNvSpPr>
          <p:nvPr>
            <p:ph type="title"/>
          </p:nvPr>
        </p:nvSpPr>
        <p:spPr>
          <a:xfrm>
            <a:off x="1047750" y="227991"/>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Query vs Filter</a:t>
            </a:r>
            <a:endParaRPr/>
          </a:p>
        </p:txBody>
      </p:sp>
      <p:sp>
        <p:nvSpPr>
          <p:cNvPr id="817" name="Google Shape;817;p93"/>
          <p:cNvSpPr txBox="1">
            <a:spLocks noGrp="1"/>
          </p:cNvSpPr>
          <p:nvPr>
            <p:ph type="body" idx="1"/>
          </p:nvPr>
        </p:nvSpPr>
        <p:spPr>
          <a:xfrm>
            <a:off x="1073700" y="943791"/>
            <a:ext cx="6996600"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sz="1700" b="1"/>
              <a:t>F</a:t>
            </a:r>
            <a:r>
              <a:rPr lang="fr-FR" sz="1700" b="1" i="0" u="none" strike="noStrike"/>
              <a:t>ilter</a:t>
            </a:r>
            <a:r>
              <a:rPr lang="fr-FR" sz="1700" i="0" u="none" strike="noStrike"/>
              <a:t> asks a yes|no question of every document and is used for fields that contain exact values.</a:t>
            </a:r>
            <a:endParaRPr sz="1900"/>
          </a:p>
          <a:p>
            <a:pPr marL="101600" lvl="0" indent="0" algn="l" rtl="0">
              <a:lnSpc>
                <a:spcPct val="100000"/>
              </a:lnSpc>
              <a:spcBef>
                <a:spcPts val="600"/>
              </a:spcBef>
              <a:spcAft>
                <a:spcPts val="0"/>
              </a:spcAft>
              <a:buSzPts val="2000"/>
              <a:buNone/>
            </a:pPr>
            <a:r>
              <a:rPr lang="fr-FR" sz="1700" i="0" u="none" strike="noStrike"/>
              <a:t>A </a:t>
            </a:r>
            <a:r>
              <a:rPr lang="fr-FR" sz="1700" b="1" i="0" u="none" strike="noStrike"/>
              <a:t>query</a:t>
            </a:r>
            <a:r>
              <a:rPr lang="fr-FR" sz="1700" i="0" u="none" strike="noStrike"/>
              <a:t> is similar to a filter, but also asks the question: How well does this document match?</a:t>
            </a:r>
            <a:endParaRPr sz="1900"/>
          </a:p>
          <a:p>
            <a:pPr marL="101600" lvl="0" indent="0" algn="l" rtl="0">
              <a:lnSpc>
                <a:spcPct val="100000"/>
              </a:lnSpc>
              <a:spcBef>
                <a:spcPts val="600"/>
              </a:spcBef>
              <a:spcAft>
                <a:spcPts val="0"/>
              </a:spcAft>
              <a:buSzPts val="2000"/>
              <a:buNone/>
            </a:pPr>
            <a:r>
              <a:rPr lang="fr-FR" sz="1700" i="0" u="none" strike="noStrike"/>
              <a:t>A query calculates how </a:t>
            </a:r>
            <a:r>
              <a:rPr lang="fr-FR" sz="1700" i="1" u="none" strike="noStrike"/>
              <a:t>relevant </a:t>
            </a:r>
            <a:r>
              <a:rPr lang="fr-FR" sz="1700" i="0" u="none" strike="noStrike"/>
              <a:t>each document is to the query, and assigns it a relevance _score, which is later used to sort matching documents by relevance. This concept of relevance is well suited to full-text search, where there is seldom a completely “correct” answer.</a:t>
            </a:r>
            <a:endParaRPr sz="1900"/>
          </a:p>
        </p:txBody>
      </p:sp>
      <p:sp>
        <p:nvSpPr>
          <p:cNvPr id="818" name="Google Shape;818;p93"/>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63</a:t>
            </a:fld>
            <a:endParaRPr/>
          </a:p>
        </p:txBody>
      </p:sp>
      <p:sp>
        <p:nvSpPr>
          <p:cNvPr id="819" name="Google Shape;819;p93"/>
          <p:cNvSpPr/>
          <p:nvPr/>
        </p:nvSpPr>
        <p:spPr>
          <a:xfrm>
            <a:off x="1047750" y="3606521"/>
            <a:ext cx="7291953" cy="843075"/>
          </a:xfrm>
          <a:prstGeom prst="rect">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fr-FR" sz="1600" i="0" u="none" strike="noStrike" cap="none">
                <a:solidFill>
                  <a:schemeClr val="lt1"/>
                </a:solidFill>
              </a:rPr>
              <a:t>As a general rule, use query clauses for </a:t>
            </a:r>
            <a:r>
              <a:rPr lang="fr-FR" sz="1600" i="1" u="none" strike="noStrike" cap="none">
                <a:solidFill>
                  <a:schemeClr val="lt1"/>
                </a:solidFill>
              </a:rPr>
              <a:t>full-text </a:t>
            </a:r>
            <a:r>
              <a:rPr lang="fr-FR" sz="1600" i="0" u="none" strike="noStrike" cap="none">
                <a:solidFill>
                  <a:schemeClr val="lt1"/>
                </a:solidFill>
              </a:rPr>
              <a:t>search or for any condition that</a:t>
            </a:r>
            <a:endParaRPr sz="1200"/>
          </a:p>
          <a:p>
            <a:pPr marL="0" marR="0" lvl="0" indent="0" algn="l" rtl="0">
              <a:lnSpc>
                <a:spcPct val="100000"/>
              </a:lnSpc>
              <a:spcBef>
                <a:spcPts val="0"/>
              </a:spcBef>
              <a:spcAft>
                <a:spcPts val="0"/>
              </a:spcAft>
              <a:buNone/>
            </a:pPr>
            <a:r>
              <a:rPr lang="fr-FR" sz="1600" i="0" u="none" strike="noStrike" cap="none">
                <a:solidFill>
                  <a:schemeClr val="lt1"/>
                </a:solidFill>
              </a:rPr>
              <a:t>should affect the </a:t>
            </a:r>
            <a:r>
              <a:rPr lang="fr-FR" sz="1600" i="1" u="none" strike="noStrike" cap="none">
                <a:solidFill>
                  <a:schemeClr val="lt1"/>
                </a:solidFill>
              </a:rPr>
              <a:t>relevance score</a:t>
            </a:r>
            <a:r>
              <a:rPr lang="fr-FR" sz="1600" i="0" u="none" strike="noStrike" cap="none">
                <a:solidFill>
                  <a:schemeClr val="lt1"/>
                </a:solidFill>
              </a:rPr>
              <a:t>, and use filter clauses for everything else.</a:t>
            </a:r>
            <a:endParaRPr sz="1200" i="0" u="none" strike="noStrike" cap="none">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94"/>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Most common queries and filters</a:t>
            </a:r>
            <a:endParaRPr/>
          </a:p>
        </p:txBody>
      </p:sp>
      <p:sp>
        <p:nvSpPr>
          <p:cNvPr id="825" name="Google Shape;825;p94"/>
          <p:cNvSpPr txBox="1">
            <a:spLocks noGrp="1"/>
          </p:cNvSpPr>
          <p:nvPr>
            <p:ph type="body" idx="1"/>
          </p:nvPr>
        </p:nvSpPr>
        <p:spPr>
          <a:xfrm>
            <a:off x="1099650" y="1253457"/>
            <a:ext cx="6996600"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b="1"/>
              <a:t>term Filter</a:t>
            </a:r>
            <a:endParaRPr/>
          </a:p>
          <a:p>
            <a:pPr marL="101600" lvl="0" indent="0" algn="l" rtl="0">
              <a:lnSpc>
                <a:spcPct val="100000"/>
              </a:lnSpc>
              <a:spcBef>
                <a:spcPts val="600"/>
              </a:spcBef>
              <a:spcAft>
                <a:spcPts val="0"/>
              </a:spcAft>
              <a:buSzPts val="2000"/>
              <a:buNone/>
            </a:pPr>
            <a:r>
              <a:rPr lang="fr-FR"/>
              <a:t>The term filter is used to filter by exact values, be they numbers, dates, Booleans, or not_analyzed exact-value string fields:</a:t>
            </a:r>
            <a:endParaRPr/>
          </a:p>
        </p:txBody>
      </p:sp>
      <p:sp>
        <p:nvSpPr>
          <p:cNvPr id="826" name="Google Shape;826;p94"/>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64</a:t>
            </a:fld>
            <a:endParaRPr/>
          </a:p>
        </p:txBody>
      </p:sp>
      <p:sp>
        <p:nvSpPr>
          <p:cNvPr id="827" name="Google Shape;827;p94"/>
          <p:cNvSpPr txBox="1"/>
          <p:nvPr/>
        </p:nvSpPr>
        <p:spPr>
          <a:xfrm>
            <a:off x="2924449" y="2943856"/>
            <a:ext cx="3295102" cy="1200329"/>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 "term": { "age": 26 }}</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 "term": { "date": "2014-09-01" }}</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 "term": { "public": true }}</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 "term": { "tag": "full_text" }}</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95"/>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Most common queries and filters</a:t>
            </a:r>
            <a:endParaRPr/>
          </a:p>
        </p:txBody>
      </p:sp>
      <p:sp>
        <p:nvSpPr>
          <p:cNvPr id="833" name="Google Shape;833;p95"/>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b="1"/>
              <a:t>terms Filter</a:t>
            </a:r>
            <a:endParaRPr/>
          </a:p>
          <a:p>
            <a:pPr marL="101600" lvl="0" indent="0" algn="l" rtl="0">
              <a:lnSpc>
                <a:spcPct val="100000"/>
              </a:lnSpc>
              <a:spcBef>
                <a:spcPts val="600"/>
              </a:spcBef>
              <a:spcAft>
                <a:spcPts val="0"/>
              </a:spcAft>
              <a:buSzPts val="2000"/>
              <a:buNone/>
            </a:pPr>
            <a:r>
              <a:rPr lang="fr-FR"/>
              <a:t>The terms filter is the same as the term filter, but allows you to specify multiple values to match. If the field contains any of the specified values, the document matches:</a:t>
            </a:r>
            <a:endParaRPr/>
          </a:p>
          <a:p>
            <a:pPr marL="101600" lvl="0" indent="0" algn="l" rtl="0">
              <a:lnSpc>
                <a:spcPct val="100000"/>
              </a:lnSpc>
              <a:spcBef>
                <a:spcPts val="600"/>
              </a:spcBef>
              <a:spcAft>
                <a:spcPts val="0"/>
              </a:spcAft>
              <a:buSzPts val="2000"/>
              <a:buNone/>
            </a:pPr>
            <a:endParaRPr/>
          </a:p>
        </p:txBody>
      </p:sp>
      <p:sp>
        <p:nvSpPr>
          <p:cNvPr id="834" name="Google Shape;834;p95"/>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65</a:t>
            </a:fld>
            <a:endParaRPr/>
          </a:p>
        </p:txBody>
      </p:sp>
      <p:sp>
        <p:nvSpPr>
          <p:cNvPr id="835" name="Google Shape;835;p95"/>
          <p:cNvSpPr txBox="1"/>
          <p:nvPr/>
        </p:nvSpPr>
        <p:spPr>
          <a:xfrm>
            <a:off x="2651719" y="3462275"/>
            <a:ext cx="3840561" cy="646331"/>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"terms": { "tag": [ "search", "full_text", "nosql" ] }</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6"/>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Most common queries and filters</a:t>
            </a:r>
            <a:endParaRPr/>
          </a:p>
        </p:txBody>
      </p:sp>
      <p:sp>
        <p:nvSpPr>
          <p:cNvPr id="841" name="Google Shape;841;p96"/>
          <p:cNvSpPr txBox="1">
            <a:spLocks noGrp="1"/>
          </p:cNvSpPr>
          <p:nvPr>
            <p:ph type="body" idx="1"/>
          </p:nvPr>
        </p:nvSpPr>
        <p:spPr>
          <a:xfrm>
            <a:off x="1073700" y="1555672"/>
            <a:ext cx="6996600" cy="3031825"/>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sz="1800" b="1" i="0" u="none" strike="noStrike">
                <a:solidFill>
                  <a:srgbClr val="000000"/>
                </a:solidFill>
                <a:latin typeface="Open Sans"/>
                <a:ea typeface="Open Sans"/>
                <a:cs typeface="Open Sans"/>
                <a:sym typeface="Open Sans"/>
              </a:rPr>
              <a:t>range Filter</a:t>
            </a:r>
            <a:endParaRPr/>
          </a:p>
          <a:p>
            <a:pPr marL="101600" lvl="0" indent="0" algn="l" rtl="0">
              <a:lnSpc>
                <a:spcPct val="100000"/>
              </a:lnSpc>
              <a:spcBef>
                <a:spcPts val="600"/>
              </a:spcBef>
              <a:spcAft>
                <a:spcPts val="0"/>
              </a:spcAft>
              <a:buSzPts val="2000"/>
              <a:buNone/>
            </a:pPr>
            <a:r>
              <a:rPr lang="fr-FR" sz="1800" b="0" i="0" u="none" strike="noStrike">
                <a:solidFill>
                  <a:srgbClr val="000000"/>
                </a:solidFill>
                <a:latin typeface="EB Garamond"/>
                <a:ea typeface="EB Garamond"/>
                <a:cs typeface="EB Garamond"/>
                <a:sym typeface="EB Garamond"/>
              </a:rPr>
              <a:t>The </a:t>
            </a:r>
            <a:r>
              <a:rPr lang="fr-FR" sz="1800" b="0" i="0" u="none" strike="noStrike">
                <a:solidFill>
                  <a:srgbClr val="000000"/>
                </a:solidFill>
                <a:latin typeface="Ubuntu Mono"/>
                <a:ea typeface="Ubuntu Mono"/>
                <a:cs typeface="Ubuntu Mono"/>
                <a:sym typeface="Ubuntu Mono"/>
              </a:rPr>
              <a:t>range </a:t>
            </a:r>
            <a:r>
              <a:rPr lang="fr-FR" sz="1800" b="0" i="0" u="none" strike="noStrike">
                <a:solidFill>
                  <a:srgbClr val="000000"/>
                </a:solidFill>
                <a:latin typeface="EB Garamond"/>
                <a:ea typeface="EB Garamond"/>
                <a:cs typeface="EB Garamond"/>
                <a:sym typeface="EB Garamond"/>
              </a:rPr>
              <a:t>filter allows you to find numbers or dates that fall into a specified range:</a:t>
            </a:r>
            <a:endParaRPr/>
          </a:p>
          <a:p>
            <a:pPr marL="101600" lvl="0" indent="0" algn="l" rtl="0">
              <a:lnSpc>
                <a:spcPct val="100000"/>
              </a:lnSpc>
              <a:spcBef>
                <a:spcPts val="600"/>
              </a:spcBef>
              <a:spcAft>
                <a:spcPts val="0"/>
              </a:spcAft>
              <a:buSzPts val="2000"/>
              <a:buNone/>
            </a:pPr>
            <a:endParaRPr sz="1800" b="0" i="0" u="none" strike="noStrike">
              <a:solidFill>
                <a:srgbClr val="000000"/>
              </a:solidFill>
              <a:latin typeface="EB Garamond"/>
              <a:ea typeface="EB Garamond"/>
              <a:cs typeface="EB Garamond"/>
              <a:sym typeface="EB Garamond"/>
            </a:endParaRPr>
          </a:p>
          <a:p>
            <a:pPr marL="3302000" lvl="7" indent="0" algn="l" rtl="0">
              <a:lnSpc>
                <a:spcPct val="100000"/>
              </a:lnSpc>
              <a:spcBef>
                <a:spcPts val="0"/>
              </a:spcBef>
              <a:spcAft>
                <a:spcPts val="0"/>
              </a:spcAft>
              <a:buSzPts val="1800"/>
              <a:buNone/>
            </a:pPr>
            <a:r>
              <a:rPr lang="fr-FR" sz="1400" b="0" i="0" u="none" strike="noStrike">
                <a:solidFill>
                  <a:srgbClr val="000000"/>
                </a:solidFill>
                <a:latin typeface="EB Garamond"/>
                <a:ea typeface="EB Garamond"/>
                <a:cs typeface="EB Garamond"/>
                <a:sym typeface="EB Garamond"/>
              </a:rPr>
              <a:t>The operators that it accepts are as follows:</a:t>
            </a:r>
            <a:endParaRPr/>
          </a:p>
          <a:p>
            <a:pPr marL="3302000" lvl="7" indent="0" algn="l" rtl="0">
              <a:lnSpc>
                <a:spcPct val="100000"/>
              </a:lnSpc>
              <a:spcBef>
                <a:spcPts val="0"/>
              </a:spcBef>
              <a:spcAft>
                <a:spcPts val="0"/>
              </a:spcAft>
              <a:buSzPts val="1800"/>
              <a:buNone/>
            </a:pPr>
            <a:r>
              <a:rPr lang="fr-FR" sz="1400" b="0" i="0" u="none" strike="noStrike">
                <a:solidFill>
                  <a:srgbClr val="000000"/>
                </a:solidFill>
                <a:latin typeface="Ubuntu Mono"/>
                <a:ea typeface="Ubuntu Mono"/>
                <a:cs typeface="Ubuntu Mono"/>
                <a:sym typeface="Ubuntu Mono"/>
              </a:rPr>
              <a:t>gt : </a:t>
            </a:r>
            <a:r>
              <a:rPr lang="fr-FR" sz="1400" b="0" i="0" u="none" strike="noStrike">
                <a:solidFill>
                  <a:srgbClr val="000000"/>
                </a:solidFill>
                <a:latin typeface="EB Garamond"/>
                <a:ea typeface="EB Garamond"/>
                <a:cs typeface="EB Garamond"/>
                <a:sym typeface="EB Garamond"/>
              </a:rPr>
              <a:t>Greater than</a:t>
            </a:r>
            <a:endParaRPr/>
          </a:p>
          <a:p>
            <a:pPr marL="3302000" lvl="7" indent="0" algn="l" rtl="0">
              <a:lnSpc>
                <a:spcPct val="100000"/>
              </a:lnSpc>
              <a:spcBef>
                <a:spcPts val="0"/>
              </a:spcBef>
              <a:spcAft>
                <a:spcPts val="0"/>
              </a:spcAft>
              <a:buSzPts val="1800"/>
              <a:buNone/>
            </a:pPr>
            <a:r>
              <a:rPr lang="fr-FR" sz="1400">
                <a:solidFill>
                  <a:srgbClr val="000000"/>
                </a:solidFill>
                <a:latin typeface="Ubuntu Mono"/>
                <a:ea typeface="Ubuntu Mono"/>
                <a:cs typeface="Ubuntu Mono"/>
                <a:sym typeface="Ubuntu Mono"/>
              </a:rPr>
              <a:t>g</a:t>
            </a:r>
            <a:r>
              <a:rPr lang="fr-FR" sz="1400" b="0" i="0" u="none" strike="noStrike">
                <a:solidFill>
                  <a:srgbClr val="000000"/>
                </a:solidFill>
                <a:latin typeface="Ubuntu Mono"/>
                <a:ea typeface="Ubuntu Mono"/>
                <a:cs typeface="Ubuntu Mono"/>
                <a:sym typeface="Ubuntu Mono"/>
              </a:rPr>
              <a:t>te : </a:t>
            </a:r>
            <a:r>
              <a:rPr lang="fr-FR" sz="1400" b="0" i="0" u="none" strike="noStrike">
                <a:solidFill>
                  <a:srgbClr val="000000"/>
                </a:solidFill>
                <a:latin typeface="EB Garamond"/>
                <a:ea typeface="EB Garamond"/>
                <a:cs typeface="EB Garamond"/>
                <a:sym typeface="EB Garamond"/>
              </a:rPr>
              <a:t>Greater than or equal to</a:t>
            </a:r>
            <a:endParaRPr/>
          </a:p>
          <a:p>
            <a:pPr marL="3302000" lvl="7" indent="0" algn="l" rtl="0">
              <a:lnSpc>
                <a:spcPct val="100000"/>
              </a:lnSpc>
              <a:spcBef>
                <a:spcPts val="0"/>
              </a:spcBef>
              <a:spcAft>
                <a:spcPts val="0"/>
              </a:spcAft>
              <a:buSzPts val="1800"/>
              <a:buNone/>
            </a:pPr>
            <a:r>
              <a:rPr lang="fr-FR" sz="1400">
                <a:solidFill>
                  <a:srgbClr val="000000"/>
                </a:solidFill>
                <a:latin typeface="Ubuntu Mono"/>
                <a:ea typeface="Ubuntu Mono"/>
                <a:cs typeface="Ubuntu Mono"/>
                <a:sym typeface="Ubuntu Mono"/>
              </a:rPr>
              <a:t>l</a:t>
            </a:r>
            <a:r>
              <a:rPr lang="fr-FR" sz="1400" b="0" i="0" u="none" strike="noStrike">
                <a:solidFill>
                  <a:srgbClr val="000000"/>
                </a:solidFill>
                <a:latin typeface="Ubuntu Mono"/>
                <a:ea typeface="Ubuntu Mono"/>
                <a:cs typeface="Ubuntu Mono"/>
                <a:sym typeface="Ubuntu Mono"/>
              </a:rPr>
              <a:t>t : </a:t>
            </a:r>
            <a:r>
              <a:rPr lang="fr-FR" sz="1400" b="0" i="0" u="none" strike="noStrike">
                <a:solidFill>
                  <a:srgbClr val="000000"/>
                </a:solidFill>
                <a:latin typeface="EB Garamond"/>
                <a:ea typeface="EB Garamond"/>
                <a:cs typeface="EB Garamond"/>
                <a:sym typeface="EB Garamond"/>
              </a:rPr>
              <a:t>Less than</a:t>
            </a:r>
            <a:endParaRPr/>
          </a:p>
          <a:p>
            <a:pPr marL="3302000" lvl="7" indent="0" algn="l" rtl="0">
              <a:lnSpc>
                <a:spcPct val="100000"/>
              </a:lnSpc>
              <a:spcBef>
                <a:spcPts val="0"/>
              </a:spcBef>
              <a:spcAft>
                <a:spcPts val="0"/>
              </a:spcAft>
              <a:buSzPts val="1800"/>
              <a:buNone/>
            </a:pPr>
            <a:r>
              <a:rPr lang="fr-FR" sz="1400">
                <a:solidFill>
                  <a:srgbClr val="000000"/>
                </a:solidFill>
                <a:latin typeface="Ubuntu Mono"/>
                <a:ea typeface="Ubuntu Mono"/>
                <a:cs typeface="Ubuntu Mono"/>
                <a:sym typeface="Ubuntu Mono"/>
              </a:rPr>
              <a:t>l</a:t>
            </a:r>
            <a:r>
              <a:rPr lang="fr-FR" sz="1400" b="0" i="0" u="none" strike="noStrike">
                <a:solidFill>
                  <a:srgbClr val="000000"/>
                </a:solidFill>
                <a:latin typeface="Ubuntu Mono"/>
                <a:ea typeface="Ubuntu Mono"/>
                <a:cs typeface="Ubuntu Mono"/>
                <a:sym typeface="Ubuntu Mono"/>
              </a:rPr>
              <a:t>te : </a:t>
            </a:r>
            <a:r>
              <a:rPr lang="fr-FR" sz="1400" b="0" i="0" u="none" strike="noStrike">
                <a:solidFill>
                  <a:srgbClr val="000000"/>
                </a:solidFill>
                <a:latin typeface="EB Garamond"/>
                <a:ea typeface="EB Garamond"/>
                <a:cs typeface="EB Garamond"/>
                <a:sym typeface="EB Garamond"/>
              </a:rPr>
              <a:t>Less than or equal to</a:t>
            </a:r>
            <a:endParaRPr sz="1600"/>
          </a:p>
        </p:txBody>
      </p:sp>
      <p:sp>
        <p:nvSpPr>
          <p:cNvPr id="842" name="Google Shape;842;p96"/>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66</a:t>
            </a:fld>
            <a:endParaRPr/>
          </a:p>
        </p:txBody>
      </p:sp>
      <p:sp>
        <p:nvSpPr>
          <p:cNvPr id="843" name="Google Shape;843;p96"/>
          <p:cNvSpPr txBox="1"/>
          <p:nvPr/>
        </p:nvSpPr>
        <p:spPr>
          <a:xfrm>
            <a:off x="1473953" y="2854608"/>
            <a:ext cx="2400623" cy="1569660"/>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"range": {</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"age": {</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"gte": 20,</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"lt": 30</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97"/>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Most common queries and filters</a:t>
            </a:r>
            <a:endParaRPr/>
          </a:p>
        </p:txBody>
      </p:sp>
      <p:sp>
        <p:nvSpPr>
          <p:cNvPr id="849" name="Google Shape;849;p97"/>
          <p:cNvSpPr txBox="1">
            <a:spLocks noGrp="1"/>
          </p:cNvSpPr>
          <p:nvPr>
            <p:ph type="body" idx="1"/>
          </p:nvPr>
        </p:nvSpPr>
        <p:spPr>
          <a:xfrm>
            <a:off x="1073700" y="1555672"/>
            <a:ext cx="6996600" cy="3031825"/>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sz="1800" b="1" i="0" u="none" strike="noStrike">
                <a:solidFill>
                  <a:srgbClr val="000000"/>
                </a:solidFill>
                <a:latin typeface="Open Sans"/>
                <a:ea typeface="Open Sans"/>
                <a:cs typeface="Open Sans"/>
                <a:sym typeface="Open Sans"/>
              </a:rPr>
              <a:t>exists and missing Filters</a:t>
            </a:r>
            <a:endParaRPr/>
          </a:p>
          <a:p>
            <a:pPr marL="101600" lvl="0" indent="0" algn="l" rtl="0">
              <a:lnSpc>
                <a:spcPct val="100000"/>
              </a:lnSpc>
              <a:spcBef>
                <a:spcPts val="600"/>
              </a:spcBef>
              <a:spcAft>
                <a:spcPts val="0"/>
              </a:spcAft>
              <a:buSzPts val="2000"/>
              <a:buNone/>
            </a:pPr>
            <a:r>
              <a:rPr lang="fr-FR" sz="1800" i="0" u="none" strike="noStrike">
                <a:solidFill>
                  <a:srgbClr val="000000"/>
                </a:solidFill>
                <a:latin typeface="Open Sans"/>
                <a:ea typeface="Open Sans"/>
                <a:cs typeface="Open Sans"/>
                <a:sym typeface="Open Sans"/>
              </a:rPr>
              <a:t>The exists and missing filters are used to find documents in which the specified field either has one or more values (exists) or doesn’t have any values (missing</a:t>
            </a:r>
            <a:r>
              <a:rPr lang="fr-FR" sz="1400">
                <a:solidFill>
                  <a:srgbClr val="000000"/>
                </a:solidFill>
                <a:latin typeface="EB Garamond"/>
                <a:ea typeface="EB Garamond"/>
                <a:cs typeface="EB Garamond"/>
                <a:sym typeface="EB Garamond"/>
              </a:rPr>
              <a:t>)</a:t>
            </a:r>
            <a:endParaRPr sz="1600"/>
          </a:p>
        </p:txBody>
      </p:sp>
      <p:sp>
        <p:nvSpPr>
          <p:cNvPr id="850" name="Google Shape;850;p97"/>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67</a:t>
            </a:fld>
            <a:endParaRPr/>
          </a:p>
        </p:txBody>
      </p:sp>
      <p:sp>
        <p:nvSpPr>
          <p:cNvPr id="851" name="Google Shape;851;p97"/>
          <p:cNvSpPr txBox="1"/>
          <p:nvPr/>
        </p:nvSpPr>
        <p:spPr>
          <a:xfrm>
            <a:off x="3345738" y="3133444"/>
            <a:ext cx="2400623" cy="1015663"/>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"exists": {</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"field": "title"</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     }</a:t>
            </a:r>
            <a:endParaRPr/>
          </a:p>
          <a:p>
            <a:pPr marL="10160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Roboto"/>
                <a:ea typeface="Roboto"/>
                <a:cs typeface="Roboto"/>
                <a:sym typeface="Roboto"/>
              </a:rPr>
              <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98"/>
          <p:cNvSpPr txBox="1">
            <a:spLocks noGrp="1"/>
          </p:cNvSpPr>
          <p:nvPr>
            <p:ph type="title"/>
          </p:nvPr>
        </p:nvSpPr>
        <p:spPr>
          <a:xfrm>
            <a:off x="1047749" y="76186"/>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Most common queries and filters</a:t>
            </a:r>
            <a:endParaRPr/>
          </a:p>
        </p:txBody>
      </p:sp>
      <p:sp>
        <p:nvSpPr>
          <p:cNvPr id="857" name="Google Shape;857;p98"/>
          <p:cNvSpPr txBox="1">
            <a:spLocks noGrp="1"/>
          </p:cNvSpPr>
          <p:nvPr>
            <p:ph type="body" idx="1"/>
          </p:nvPr>
        </p:nvSpPr>
        <p:spPr>
          <a:xfrm>
            <a:off x="1047751" y="1197501"/>
            <a:ext cx="6996600" cy="30318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sz="1800" b="1" i="0" u="none" strike="noStrike">
                <a:solidFill>
                  <a:srgbClr val="000000"/>
                </a:solidFill>
                <a:latin typeface="Open Sans"/>
                <a:ea typeface="Open Sans"/>
                <a:cs typeface="Open Sans"/>
                <a:sym typeface="Open Sans"/>
              </a:rPr>
              <a:t>Bool Filters</a:t>
            </a:r>
            <a:endParaRPr/>
          </a:p>
          <a:p>
            <a:pPr marL="101600" lvl="0" indent="0" algn="l" rtl="0">
              <a:lnSpc>
                <a:spcPct val="100000"/>
              </a:lnSpc>
              <a:spcBef>
                <a:spcPts val="600"/>
              </a:spcBef>
              <a:spcAft>
                <a:spcPts val="0"/>
              </a:spcAft>
              <a:buSzPts val="2000"/>
              <a:buNone/>
            </a:pPr>
            <a:r>
              <a:rPr lang="fr-FR" sz="1800" i="0" u="none" strike="noStrike">
                <a:solidFill>
                  <a:srgbClr val="000000"/>
                </a:solidFill>
                <a:latin typeface="Open Sans"/>
                <a:ea typeface="Open Sans"/>
                <a:cs typeface="Open Sans"/>
                <a:sym typeface="Open Sans"/>
              </a:rPr>
              <a:t>The bool filter is used to combine multiple filter clauses using Boolean logic. It accepts three parameters:</a:t>
            </a:r>
            <a:endParaRPr/>
          </a:p>
          <a:p>
            <a:pPr marL="101600" lvl="0" indent="0" algn="l" rtl="0">
              <a:lnSpc>
                <a:spcPct val="100000"/>
              </a:lnSpc>
              <a:spcBef>
                <a:spcPts val="600"/>
              </a:spcBef>
              <a:spcAft>
                <a:spcPts val="0"/>
              </a:spcAft>
              <a:buSzPts val="2000"/>
              <a:buNone/>
            </a:pPr>
            <a:r>
              <a:rPr lang="fr-FR" sz="1800" b="1" i="0" u="none" strike="noStrike">
                <a:solidFill>
                  <a:srgbClr val="000000"/>
                </a:solidFill>
                <a:latin typeface="Open Sans"/>
                <a:ea typeface="Open Sans"/>
                <a:cs typeface="Open Sans"/>
                <a:sym typeface="Open Sans"/>
              </a:rPr>
              <a:t>must</a:t>
            </a:r>
            <a:r>
              <a:rPr lang="fr-FR" sz="1800" i="0" u="none" strike="noStrike">
                <a:solidFill>
                  <a:srgbClr val="000000"/>
                </a:solidFill>
                <a:latin typeface="Open Sans"/>
                <a:ea typeface="Open Sans"/>
                <a:cs typeface="Open Sans"/>
                <a:sym typeface="Open Sans"/>
              </a:rPr>
              <a:t> : These clauses must match, like and.</a:t>
            </a:r>
            <a:endParaRPr/>
          </a:p>
          <a:p>
            <a:pPr marL="101600" lvl="0" indent="0" algn="l" rtl="0">
              <a:lnSpc>
                <a:spcPct val="100000"/>
              </a:lnSpc>
              <a:spcBef>
                <a:spcPts val="600"/>
              </a:spcBef>
              <a:spcAft>
                <a:spcPts val="0"/>
              </a:spcAft>
              <a:buSzPts val="2000"/>
              <a:buNone/>
            </a:pPr>
            <a:r>
              <a:rPr lang="fr-FR" sz="1800" b="1" i="0" u="none" strike="noStrike">
                <a:solidFill>
                  <a:srgbClr val="000000"/>
                </a:solidFill>
                <a:latin typeface="Open Sans"/>
                <a:ea typeface="Open Sans"/>
                <a:cs typeface="Open Sans"/>
                <a:sym typeface="Open Sans"/>
              </a:rPr>
              <a:t>must_not</a:t>
            </a:r>
            <a:r>
              <a:rPr lang="fr-FR" sz="1800" i="0" u="none" strike="noStrike">
                <a:solidFill>
                  <a:srgbClr val="000000"/>
                </a:solidFill>
                <a:latin typeface="Open Sans"/>
                <a:ea typeface="Open Sans"/>
                <a:cs typeface="Open Sans"/>
                <a:sym typeface="Open Sans"/>
              </a:rPr>
              <a:t> : These clauses must not match, like not.</a:t>
            </a:r>
            <a:endParaRPr/>
          </a:p>
          <a:p>
            <a:pPr marL="101600" lvl="0" indent="0" algn="l" rtl="0">
              <a:lnSpc>
                <a:spcPct val="100000"/>
              </a:lnSpc>
              <a:spcBef>
                <a:spcPts val="600"/>
              </a:spcBef>
              <a:spcAft>
                <a:spcPts val="0"/>
              </a:spcAft>
              <a:buSzPts val="2000"/>
              <a:buNone/>
            </a:pPr>
            <a:r>
              <a:rPr lang="fr-FR" sz="1800" b="1" i="0" u="none" strike="noStrike">
                <a:solidFill>
                  <a:srgbClr val="000000"/>
                </a:solidFill>
                <a:latin typeface="Open Sans"/>
                <a:ea typeface="Open Sans"/>
                <a:cs typeface="Open Sans"/>
                <a:sym typeface="Open Sans"/>
              </a:rPr>
              <a:t>should</a:t>
            </a:r>
            <a:r>
              <a:rPr lang="fr-FR" sz="1800" i="0" u="none" strike="noStrike">
                <a:solidFill>
                  <a:srgbClr val="000000"/>
                </a:solidFill>
                <a:latin typeface="Open Sans"/>
                <a:ea typeface="Open Sans"/>
                <a:cs typeface="Open Sans"/>
                <a:sym typeface="Open Sans"/>
              </a:rPr>
              <a:t> : At least one of these clauses must match, like or.</a:t>
            </a:r>
            <a:endParaRPr sz="1600"/>
          </a:p>
        </p:txBody>
      </p:sp>
      <p:sp>
        <p:nvSpPr>
          <p:cNvPr id="858" name="Google Shape;858;p98"/>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99"/>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Search for information</a:t>
            </a:r>
            <a:endParaRPr/>
          </a:p>
        </p:txBody>
      </p:sp>
      <p:sp>
        <p:nvSpPr>
          <p:cNvPr id="864" name="Google Shape;864;p99"/>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fr-FR" b="0" i="0">
                <a:solidFill>
                  <a:schemeClr val="dk1"/>
                </a:solidFill>
                <a:latin typeface="Roboto"/>
                <a:ea typeface="Roboto"/>
                <a:cs typeface="Roboto"/>
                <a:sym typeface="Roboto"/>
              </a:rPr>
              <a:t>There are two main ways to search in Elasticsearch:</a:t>
            </a:r>
            <a:endParaRPr/>
          </a:p>
          <a:p>
            <a:pPr marL="101600" lvl="0" indent="0" algn="l" rtl="0">
              <a:lnSpc>
                <a:spcPct val="100000"/>
              </a:lnSpc>
              <a:spcBef>
                <a:spcPts val="600"/>
              </a:spcBef>
              <a:spcAft>
                <a:spcPts val="0"/>
              </a:spcAft>
              <a:buSzPts val="2000"/>
              <a:buNone/>
            </a:pPr>
            <a:endParaRPr b="0" i="0">
              <a:solidFill>
                <a:schemeClr val="dk1"/>
              </a:solidFill>
              <a:latin typeface="Roboto"/>
              <a:ea typeface="Roboto"/>
              <a:cs typeface="Roboto"/>
              <a:sym typeface="Roboto"/>
            </a:endParaRPr>
          </a:p>
          <a:p>
            <a:pPr marL="457200" lvl="0" indent="-355600" algn="l" rtl="0">
              <a:lnSpc>
                <a:spcPct val="100000"/>
              </a:lnSpc>
              <a:spcBef>
                <a:spcPts val="600"/>
              </a:spcBef>
              <a:spcAft>
                <a:spcPts val="0"/>
              </a:spcAft>
              <a:buSzPts val="2000"/>
              <a:buChar char="◉"/>
            </a:pPr>
            <a:r>
              <a:rPr lang="fr-FR" b="0" i="0">
                <a:solidFill>
                  <a:schemeClr val="dk1"/>
                </a:solidFill>
                <a:latin typeface="Roboto"/>
                <a:ea typeface="Roboto"/>
                <a:cs typeface="Roboto"/>
                <a:sym typeface="Roboto"/>
              </a:rPr>
              <a:t>Queries : to retrieve documents that match the criteria.</a:t>
            </a:r>
            <a:endParaRPr/>
          </a:p>
          <a:p>
            <a:pPr marL="457200" lvl="0" indent="-228600" algn="l" rtl="0">
              <a:lnSpc>
                <a:spcPct val="100000"/>
              </a:lnSpc>
              <a:spcBef>
                <a:spcPts val="600"/>
              </a:spcBef>
              <a:spcAft>
                <a:spcPts val="0"/>
              </a:spcAft>
              <a:buSzPts val="2000"/>
              <a:buNone/>
            </a:pPr>
            <a:endParaRPr b="0" i="0">
              <a:solidFill>
                <a:schemeClr val="dk1"/>
              </a:solidFill>
              <a:latin typeface="Roboto"/>
              <a:ea typeface="Roboto"/>
              <a:cs typeface="Roboto"/>
              <a:sym typeface="Roboto"/>
            </a:endParaRPr>
          </a:p>
          <a:p>
            <a:pPr marL="457200" lvl="0" indent="-355600" algn="l" rtl="0">
              <a:lnSpc>
                <a:spcPct val="100000"/>
              </a:lnSpc>
              <a:spcBef>
                <a:spcPts val="600"/>
              </a:spcBef>
              <a:spcAft>
                <a:spcPts val="0"/>
              </a:spcAft>
              <a:buSzPts val="2000"/>
              <a:buChar char="◉"/>
            </a:pPr>
            <a:r>
              <a:rPr lang="fr-FR" b="0" i="0">
                <a:solidFill>
                  <a:schemeClr val="dk1"/>
                </a:solidFill>
                <a:latin typeface="Roboto"/>
                <a:ea typeface="Roboto"/>
                <a:cs typeface="Roboto"/>
                <a:sym typeface="Roboto"/>
              </a:rPr>
              <a:t>Aggregations : to summarizes your data as metrics, statistics, and other analytics</a:t>
            </a:r>
            <a:r>
              <a:rPr lang="fr-FR" b="0" i="0">
                <a:solidFill>
                  <a:srgbClr val="E6EDF3"/>
                </a:solidFill>
                <a:latin typeface="Arial"/>
                <a:ea typeface="Arial"/>
                <a:cs typeface="Arial"/>
                <a:sym typeface="Arial"/>
              </a:rPr>
              <a:t>.</a:t>
            </a:r>
            <a:endParaRPr b="0" i="0">
              <a:solidFill>
                <a:schemeClr val="dk1"/>
              </a:solidFill>
              <a:latin typeface="Roboto"/>
              <a:ea typeface="Roboto"/>
              <a:cs typeface="Roboto"/>
              <a:sym typeface="Roboto"/>
            </a:endParaRPr>
          </a:p>
          <a:p>
            <a:pPr marL="457200" lvl="0" indent="-228600" algn="l" rtl="0">
              <a:lnSpc>
                <a:spcPct val="100000"/>
              </a:lnSpc>
              <a:spcBef>
                <a:spcPts val="600"/>
              </a:spcBef>
              <a:spcAft>
                <a:spcPts val="0"/>
              </a:spcAft>
              <a:buSzPts val="2000"/>
              <a:buNone/>
            </a:pPr>
            <a:endParaRPr b="0" i="0">
              <a:solidFill>
                <a:schemeClr val="dk1"/>
              </a:solidFill>
              <a:latin typeface="Roboto"/>
              <a:ea typeface="Roboto"/>
              <a:cs typeface="Roboto"/>
              <a:sym typeface="Roboto"/>
            </a:endParaRPr>
          </a:p>
        </p:txBody>
      </p:sp>
      <p:sp>
        <p:nvSpPr>
          <p:cNvPr id="865" name="Google Shape;865;p9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1073700" y="104407"/>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Manipulating JSON with Python</a:t>
            </a:r>
            <a:endParaRPr/>
          </a:p>
        </p:txBody>
      </p:sp>
      <p:sp>
        <p:nvSpPr>
          <p:cNvPr id="188" name="Google Shape;188;p29"/>
          <p:cNvSpPr txBox="1">
            <a:spLocks noGrp="1"/>
          </p:cNvSpPr>
          <p:nvPr>
            <p:ph type="body" idx="1"/>
          </p:nvPr>
        </p:nvSpPr>
        <p:spPr>
          <a:xfrm>
            <a:off x="1073700" y="1005483"/>
            <a:ext cx="6996600" cy="7158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Font typeface="Arial"/>
              <a:buChar char="•"/>
            </a:pPr>
            <a:r>
              <a:rPr lang="fr-FR" sz="1600">
                <a:latin typeface="Roboto"/>
                <a:ea typeface="Roboto"/>
                <a:cs typeface="Roboto"/>
                <a:sym typeface="Roboto"/>
              </a:rPr>
              <a:t>Python provides a built-in library called json for easy manipulation of JSON files. You can import it with import json.</a:t>
            </a:r>
            <a:endParaRPr/>
          </a:p>
          <a:p>
            <a:pPr marL="457200" lvl="0" indent="-228600" algn="l" rtl="0">
              <a:lnSpc>
                <a:spcPct val="100000"/>
              </a:lnSpc>
              <a:spcBef>
                <a:spcPts val="600"/>
              </a:spcBef>
              <a:spcAft>
                <a:spcPts val="0"/>
              </a:spcAft>
              <a:buSzPts val="2000"/>
              <a:buFont typeface="Arial"/>
              <a:buNone/>
            </a:pPr>
            <a:endParaRPr sz="1600">
              <a:latin typeface="Roboto"/>
              <a:ea typeface="Roboto"/>
              <a:cs typeface="Roboto"/>
              <a:sym typeface="Roboto"/>
            </a:endParaRPr>
          </a:p>
        </p:txBody>
      </p:sp>
      <p:sp>
        <p:nvSpPr>
          <p:cNvPr id="189" name="Google Shape;189;p2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7</a:t>
            </a:fld>
            <a:endParaRPr/>
          </a:p>
        </p:txBody>
      </p:sp>
      <p:pic>
        <p:nvPicPr>
          <p:cNvPr id="190" name="Google Shape;190;p29"/>
          <p:cNvPicPr preferRelativeResize="0"/>
          <p:nvPr/>
        </p:nvPicPr>
        <p:blipFill rotWithShape="1">
          <a:blip r:embed="rId3">
            <a:alphaModFix/>
          </a:blip>
          <a:srcRect/>
          <a:stretch/>
        </p:blipFill>
        <p:spPr>
          <a:xfrm>
            <a:off x="1073700" y="2153893"/>
            <a:ext cx="2844946" cy="2133710"/>
          </a:xfrm>
          <a:prstGeom prst="rect">
            <a:avLst/>
          </a:prstGeom>
          <a:noFill/>
          <a:ln>
            <a:noFill/>
          </a:ln>
        </p:spPr>
      </p:pic>
      <p:pic>
        <p:nvPicPr>
          <p:cNvPr id="191" name="Google Shape;191;p29"/>
          <p:cNvPicPr preferRelativeResize="0"/>
          <p:nvPr/>
        </p:nvPicPr>
        <p:blipFill rotWithShape="1">
          <a:blip r:embed="rId4">
            <a:alphaModFix/>
          </a:blip>
          <a:srcRect/>
          <a:stretch/>
        </p:blipFill>
        <p:spPr>
          <a:xfrm>
            <a:off x="4814461" y="2332752"/>
            <a:ext cx="2940201" cy="1181161"/>
          </a:xfrm>
          <a:prstGeom prst="rect">
            <a:avLst/>
          </a:prstGeom>
          <a:noFill/>
          <a:ln>
            <a:noFill/>
          </a:ln>
        </p:spPr>
      </p:pic>
      <p:sp>
        <p:nvSpPr>
          <p:cNvPr id="192" name="Google Shape;192;p29"/>
          <p:cNvSpPr txBox="1"/>
          <p:nvPr/>
        </p:nvSpPr>
        <p:spPr>
          <a:xfrm>
            <a:off x="2194648" y="1846116"/>
            <a:ext cx="6030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Write</a:t>
            </a:r>
            <a:endParaRPr sz="1400" b="0" i="0" u="none" strike="noStrike" cap="none">
              <a:solidFill>
                <a:srgbClr val="000000"/>
              </a:solidFill>
              <a:latin typeface="Arial"/>
              <a:ea typeface="Arial"/>
              <a:cs typeface="Arial"/>
              <a:sym typeface="Arial"/>
            </a:endParaRPr>
          </a:p>
        </p:txBody>
      </p:sp>
      <p:sp>
        <p:nvSpPr>
          <p:cNvPr id="193" name="Google Shape;193;p29"/>
          <p:cNvSpPr txBox="1"/>
          <p:nvPr/>
        </p:nvSpPr>
        <p:spPr>
          <a:xfrm>
            <a:off x="5983036" y="1907282"/>
            <a:ext cx="6126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Read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00"/>
          <p:cNvSpPr txBox="1">
            <a:spLocks noGrp="1"/>
          </p:cNvSpPr>
          <p:nvPr>
            <p:ph type="title"/>
          </p:nvPr>
        </p:nvSpPr>
        <p:spPr>
          <a:xfrm>
            <a:off x="1073700" y="238919"/>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Queries</a:t>
            </a:r>
            <a:endParaRPr/>
          </a:p>
        </p:txBody>
      </p:sp>
      <p:sp>
        <p:nvSpPr>
          <p:cNvPr id="871" name="Google Shape;871;p10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70</a:t>
            </a:fld>
            <a:endParaRPr/>
          </a:p>
        </p:txBody>
      </p:sp>
      <p:sp>
        <p:nvSpPr>
          <p:cNvPr id="872" name="Google Shape;872;p100"/>
          <p:cNvSpPr txBox="1"/>
          <p:nvPr/>
        </p:nvSpPr>
        <p:spPr>
          <a:xfrm>
            <a:off x="4868178" y="1663169"/>
            <a:ext cx="3688597" cy="954107"/>
          </a:xfrm>
          <a:prstGeom prst="rect">
            <a:avLst/>
          </a:prstGeom>
          <a:solidFill>
            <a:srgbClr val="D3E9F3"/>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Roboto"/>
                <a:ea typeface="Roboto"/>
                <a:cs typeface="Roboto"/>
                <a:sym typeface="Roboto"/>
              </a:rPr>
              <a:t>Example:</a:t>
            </a:r>
            <a:endParaRPr/>
          </a:p>
          <a:p>
            <a:pPr marL="10160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Roboto"/>
              <a:ea typeface="Roboto"/>
              <a:cs typeface="Roboto"/>
              <a:sym typeface="Roboto"/>
            </a:endParaRPr>
          </a:p>
          <a:p>
            <a:pPr marL="0" marR="0" lvl="0" indent="0" algn="l" rtl="0">
              <a:lnSpc>
                <a:spcPct val="100000"/>
              </a:lnSpc>
              <a:spcBef>
                <a:spcPts val="0"/>
              </a:spcBef>
              <a:spcAft>
                <a:spcPts val="0"/>
              </a:spcAft>
              <a:buNone/>
            </a:pPr>
            <a:r>
              <a:rPr lang="fr-FR" sz="1400" b="1" i="0" u="none" strike="noStrike" cap="none">
                <a:solidFill>
                  <a:schemeClr val="accent1"/>
                </a:solidFill>
                <a:latin typeface="Arial"/>
                <a:ea typeface="Arial"/>
                <a:cs typeface="Arial"/>
                <a:sym typeface="Arial"/>
              </a:rPr>
              <a:t>GET favorite_candy/_search</a:t>
            </a:r>
            <a:endParaRPr/>
          </a:p>
          <a:p>
            <a:pPr marL="0" marR="0" lvl="0" indent="0" algn="l" rtl="0">
              <a:lnSpc>
                <a:spcPct val="100000"/>
              </a:lnSpc>
              <a:spcBef>
                <a:spcPts val="0"/>
              </a:spcBef>
              <a:spcAft>
                <a:spcPts val="0"/>
              </a:spcAft>
              <a:buNone/>
            </a:pPr>
            <a:endParaRPr sz="1400" b="1" i="0" u="none" strike="noStrike" cap="none">
              <a:solidFill>
                <a:schemeClr val="accent1"/>
              </a:solidFill>
              <a:latin typeface="Arial"/>
              <a:ea typeface="Arial"/>
              <a:cs typeface="Arial"/>
              <a:sym typeface="Arial"/>
            </a:endParaRPr>
          </a:p>
        </p:txBody>
      </p:sp>
      <p:sp>
        <p:nvSpPr>
          <p:cNvPr id="873" name="Google Shape;873;p100"/>
          <p:cNvSpPr txBox="1"/>
          <p:nvPr/>
        </p:nvSpPr>
        <p:spPr>
          <a:xfrm>
            <a:off x="501985" y="1349925"/>
            <a:ext cx="4179349" cy="2893100"/>
          </a:xfrm>
          <a:prstGeom prst="rect">
            <a:avLst/>
          </a:prstGeom>
          <a:solidFill>
            <a:srgbClr val="C6E4DB"/>
          </a:solid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Roboto"/>
                <a:ea typeface="Roboto"/>
                <a:cs typeface="Roboto"/>
                <a:sym typeface="Roboto"/>
              </a:rPr>
              <a:t>Syntax:</a:t>
            </a:r>
            <a:endParaRPr/>
          </a:p>
          <a:p>
            <a:pPr marL="1016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GET name_of_the_index/_search</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"query":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"Specify the type of query here":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"Enter name of the field here":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"gte": "Enter lowest value of the range here",</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"lte": "Enter highest value of the range here"</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  }</a:t>
            </a:r>
            <a:endParaRPr/>
          </a:p>
          <a:p>
            <a:pPr marL="10160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accent1"/>
                </a:solidFill>
                <a:latin typeface="Roboto"/>
                <a:ea typeface="Roboto"/>
                <a:cs typeface="Roboto"/>
                <a:sym typeface="Roboto"/>
              </a:rPr>
              <a:t>}</a:t>
            </a:r>
            <a:endParaRPr sz="1400" b="0" i="0" u="none" strike="noStrike" cap="none">
              <a:solidFill>
                <a:srgbClr val="000000"/>
              </a:solidFill>
              <a:latin typeface="Arial"/>
              <a:ea typeface="Arial"/>
              <a:cs typeface="Arial"/>
              <a:sym typeface="Arial"/>
            </a:endParaRPr>
          </a:p>
        </p:txBody>
      </p:sp>
      <p:sp>
        <p:nvSpPr>
          <p:cNvPr id="874" name="Google Shape;874;p100"/>
          <p:cNvSpPr/>
          <p:nvPr/>
        </p:nvSpPr>
        <p:spPr>
          <a:xfrm>
            <a:off x="1452966" y="3518481"/>
            <a:ext cx="6238068" cy="550190"/>
          </a:xfrm>
          <a:prstGeom prst="rect">
            <a:avLst/>
          </a:prstGeom>
          <a:solidFill>
            <a:schemeClr val="accent1"/>
          </a:solidFill>
          <a:ln w="25400" cap="flat" cmpd="sng">
            <a:solidFill>
              <a:srgbClr val="153E4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fr-FR" sz="1400" b="0" i="0" u="none" strike="noStrike" cap="none">
                <a:solidFill>
                  <a:srgbClr val="000000"/>
                </a:solidFill>
                <a:latin typeface="Arial"/>
                <a:ea typeface="Arial"/>
                <a:cs typeface="Arial"/>
                <a:sym typeface="Arial"/>
              </a:rPr>
              <a:t>Elasticsearch displays a number of hits and a sample of 10 search results by default.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03"/>
          <p:cNvSpPr txBox="1">
            <a:spLocks noGrp="1"/>
          </p:cNvSpPr>
          <p:nvPr>
            <p:ph type="ctrTitle"/>
          </p:nvPr>
        </p:nvSpPr>
        <p:spPr>
          <a:xfrm>
            <a:off x="2847975" y="3363425"/>
            <a:ext cx="5610300"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fr-FR"/>
              <a:t>Index mappings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g2a712e30d00_0_242"/>
          <p:cNvSpPr txBox="1">
            <a:spLocks noGrp="1"/>
          </p:cNvSpPr>
          <p:nvPr>
            <p:ph type="body" idx="1"/>
          </p:nvPr>
        </p:nvSpPr>
        <p:spPr>
          <a:xfrm>
            <a:off x="566950" y="1085300"/>
            <a:ext cx="8119800" cy="2361000"/>
          </a:xfrm>
          <a:prstGeom prst="rect">
            <a:avLst/>
          </a:prstGeom>
          <a:noFill/>
          <a:ln>
            <a:noFill/>
          </a:ln>
        </p:spPr>
        <p:txBody>
          <a:bodyPr spcFirstLastPara="1" wrap="square" lIns="91425" tIns="91425" rIns="91425" bIns="91425" anchor="t" anchorCtr="0">
            <a:noAutofit/>
          </a:bodyPr>
          <a:lstStyle/>
          <a:p>
            <a:pPr marL="342900" lvl="0" indent="-220980" algn="l" rtl="0">
              <a:lnSpc>
                <a:spcPct val="100000"/>
              </a:lnSpc>
              <a:spcBef>
                <a:spcPts val="0"/>
              </a:spcBef>
              <a:spcAft>
                <a:spcPts val="0"/>
              </a:spcAft>
              <a:buClr>
                <a:schemeClr val="dk1"/>
              </a:buClr>
              <a:buSzPts val="1100"/>
              <a:buFont typeface="Arial"/>
              <a:buNone/>
            </a:pPr>
            <a:r>
              <a:rPr lang="fr-FR" sz="1200">
                <a:latin typeface="Roboto"/>
                <a:ea typeface="Roboto"/>
                <a:cs typeface="Roboto"/>
                <a:sym typeface="Roboto"/>
              </a:rPr>
              <a:t>Mapping is the process of defining the fields/structure that documents follow and how they are stored and indexed on ES.</a:t>
            </a: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200">
                <a:latin typeface="Roboto"/>
                <a:ea typeface="Roboto"/>
                <a:cs typeface="Roboto"/>
                <a:sym typeface="Roboto"/>
              </a:rPr>
              <a:t>Mapping is generally used to define :</a:t>
            </a: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200">
                <a:latin typeface="Roboto"/>
                <a:ea typeface="Roboto"/>
                <a:cs typeface="Roboto"/>
                <a:sym typeface="Roboto"/>
              </a:rPr>
              <a:t>which string fields should be treated as full text fields</a:t>
            </a: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200">
                <a:latin typeface="Roboto"/>
                <a:ea typeface="Roboto"/>
                <a:cs typeface="Roboto"/>
                <a:sym typeface="Roboto"/>
              </a:rPr>
              <a:t>Which fields contain numbers, dates or geolocation</a:t>
            </a: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200">
                <a:latin typeface="Roboto"/>
                <a:ea typeface="Roboto"/>
                <a:cs typeface="Roboto"/>
                <a:sym typeface="Roboto"/>
              </a:rPr>
              <a:t>Whether the values of all fields in the document should be indexed in the _all field</a:t>
            </a: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200">
                <a:latin typeface="Roboto"/>
                <a:ea typeface="Roboto"/>
                <a:cs typeface="Roboto"/>
                <a:sym typeface="Roboto"/>
              </a:rPr>
              <a:t>Date format</a:t>
            </a: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200">
                <a:latin typeface="Roboto"/>
                <a:ea typeface="Roboto"/>
                <a:cs typeface="Roboto"/>
                <a:sym typeface="Roboto"/>
              </a:rPr>
              <a:t>Etc.</a:t>
            </a: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200">
                <a:latin typeface="Roboto"/>
                <a:ea typeface="Roboto"/>
                <a:cs typeface="Roboto"/>
                <a:sym typeface="Roboto"/>
              </a:rPr>
              <a:t>Each field has a data type, which can be :</a:t>
            </a: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200">
                <a:latin typeface="Roboto"/>
                <a:ea typeface="Roboto"/>
                <a:cs typeface="Roboto"/>
                <a:sym typeface="Roboto"/>
              </a:rPr>
              <a:t>A simple data type such as string, date, long, double, boolean or ip.</a:t>
            </a: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200">
                <a:latin typeface="Roboto"/>
                <a:ea typeface="Roboto"/>
                <a:cs typeface="Roboto"/>
                <a:sym typeface="Roboto"/>
              </a:rPr>
              <a:t>A type that supports the hierarchical nature of JSON, such as object or nested.</a:t>
            </a:r>
            <a:endParaRPr sz="12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200">
                <a:latin typeface="Roboto"/>
                <a:ea typeface="Roboto"/>
                <a:cs typeface="Roboto"/>
                <a:sym typeface="Roboto"/>
              </a:rPr>
              <a:t>A special type such as geo_point, geo_shape or completion.</a:t>
            </a:r>
            <a:endParaRPr sz="1200">
              <a:latin typeface="Roboto"/>
              <a:ea typeface="Roboto"/>
              <a:cs typeface="Roboto"/>
              <a:sym typeface="Roboto"/>
            </a:endParaRPr>
          </a:p>
          <a:p>
            <a:pPr marL="342900" lvl="0" indent="-220980" algn="l" rtl="0">
              <a:lnSpc>
                <a:spcPct val="100000"/>
              </a:lnSpc>
              <a:spcBef>
                <a:spcPts val="0"/>
              </a:spcBef>
              <a:spcAft>
                <a:spcPts val="0"/>
              </a:spcAft>
              <a:buSzPts val="960"/>
              <a:buNone/>
            </a:pPr>
            <a:endParaRPr sz="1200">
              <a:latin typeface="Roboto"/>
              <a:ea typeface="Roboto"/>
              <a:cs typeface="Roboto"/>
              <a:sym typeface="Roboto"/>
            </a:endParaRPr>
          </a:p>
        </p:txBody>
      </p:sp>
      <p:sp>
        <p:nvSpPr>
          <p:cNvPr id="886" name="Google Shape;886;g2a712e30d00_0_242"/>
          <p:cNvSpPr txBox="1">
            <a:spLocks noGrp="1"/>
          </p:cNvSpPr>
          <p:nvPr>
            <p:ph type="title"/>
          </p:nvPr>
        </p:nvSpPr>
        <p:spPr>
          <a:xfrm>
            <a:off x="1073700" y="184625"/>
            <a:ext cx="6996600" cy="715800"/>
          </a:xfrm>
          <a:prstGeom prst="rect">
            <a:avLst/>
          </a:prstGeom>
          <a:noFill/>
          <a:ln>
            <a:noFill/>
          </a:ln>
        </p:spPr>
        <p:txBody>
          <a:bodyPr spcFirstLastPara="1" wrap="square" lIns="91425" tIns="91425" rIns="91425" bIns="91425" anchor="ctr" anchorCtr="0">
            <a:noAutofit/>
          </a:bodyPr>
          <a:lstStyle/>
          <a:p>
            <a:pPr marL="182880" lvl="0" indent="-5077" algn="l" rtl="0">
              <a:lnSpc>
                <a:spcPct val="100000"/>
              </a:lnSpc>
              <a:spcBef>
                <a:spcPts val="0"/>
              </a:spcBef>
              <a:spcAft>
                <a:spcPts val="0"/>
              </a:spcAft>
              <a:buClr>
                <a:schemeClr val="dk1"/>
              </a:buClr>
              <a:buSzPts val="1100"/>
              <a:buFont typeface="Arial"/>
              <a:buNone/>
            </a:pPr>
            <a:r>
              <a:rPr lang="fr-FR"/>
              <a:t>Mapping</a:t>
            </a:r>
            <a:endParaRPr/>
          </a:p>
        </p:txBody>
      </p:sp>
      <p:sp>
        <p:nvSpPr>
          <p:cNvPr id="887" name="Google Shape;887;g2a712e30d00_0_2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g2a712e30d00_0_249"/>
          <p:cNvSpPr txBox="1">
            <a:spLocks noGrp="1"/>
          </p:cNvSpPr>
          <p:nvPr>
            <p:ph type="title"/>
          </p:nvPr>
        </p:nvSpPr>
        <p:spPr>
          <a:xfrm>
            <a:off x="1073700" y="184625"/>
            <a:ext cx="6996600" cy="715800"/>
          </a:xfrm>
          <a:prstGeom prst="rect">
            <a:avLst/>
          </a:prstGeom>
          <a:noFill/>
          <a:ln>
            <a:noFill/>
          </a:ln>
        </p:spPr>
        <p:txBody>
          <a:bodyPr spcFirstLastPara="1" wrap="square" lIns="91425" tIns="91425" rIns="91425" bIns="91425" anchor="ctr" anchorCtr="0">
            <a:noAutofit/>
          </a:bodyPr>
          <a:lstStyle/>
          <a:p>
            <a:pPr marL="182880" lvl="0" indent="-5077" algn="l" rtl="0">
              <a:lnSpc>
                <a:spcPct val="100000"/>
              </a:lnSpc>
              <a:spcBef>
                <a:spcPts val="0"/>
              </a:spcBef>
              <a:spcAft>
                <a:spcPts val="0"/>
              </a:spcAft>
              <a:buClr>
                <a:schemeClr val="lt1"/>
              </a:buClr>
              <a:buSzPts val="4400"/>
              <a:buFont typeface="Calibri"/>
              <a:buNone/>
            </a:pPr>
            <a:r>
              <a:rPr lang="fr-FR"/>
              <a:t>Mapping</a:t>
            </a:r>
            <a:endParaRPr/>
          </a:p>
        </p:txBody>
      </p:sp>
      <p:sp>
        <p:nvSpPr>
          <p:cNvPr id="894" name="Google Shape;894;g2a712e30d00_0_249"/>
          <p:cNvSpPr txBox="1"/>
          <p:nvPr/>
        </p:nvSpPr>
        <p:spPr>
          <a:xfrm>
            <a:off x="4880600" y="3535150"/>
            <a:ext cx="3565500" cy="57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fr-FR" sz="1100">
                <a:solidFill>
                  <a:schemeClr val="dk1"/>
                </a:solidFill>
                <a:latin typeface="Roboto"/>
                <a:ea typeface="Roboto"/>
                <a:cs typeface="Roboto"/>
                <a:sym typeface="Roboto"/>
              </a:rPr>
              <a:t>Retrieve the mapping :</a:t>
            </a:r>
            <a:endParaRPr sz="11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fr-FR" sz="1100">
                <a:solidFill>
                  <a:schemeClr val="dk1"/>
                </a:solidFill>
                <a:latin typeface="Roboto"/>
                <a:ea typeface="Roboto"/>
                <a:cs typeface="Roboto"/>
                <a:sym typeface="Roboto"/>
              </a:rPr>
              <a:t>Curl -XGET localhost:9200/my_index/_mapping</a:t>
            </a:r>
            <a:endParaRPr sz="1100">
              <a:solidFill>
                <a:schemeClr val="dk1"/>
              </a:solidFill>
              <a:latin typeface="Roboto"/>
              <a:ea typeface="Roboto"/>
              <a:cs typeface="Roboto"/>
              <a:sym typeface="Roboto"/>
            </a:endParaRPr>
          </a:p>
        </p:txBody>
      </p:sp>
      <p:sp>
        <p:nvSpPr>
          <p:cNvPr id="895" name="Google Shape;895;g2a712e30d00_0_2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73</a:t>
            </a:fld>
            <a:endParaRPr/>
          </a:p>
        </p:txBody>
      </p:sp>
      <p:sp>
        <p:nvSpPr>
          <p:cNvPr id="896" name="Google Shape;896;g2a712e30d00_0_249"/>
          <p:cNvSpPr txBox="1"/>
          <p:nvPr/>
        </p:nvSpPr>
        <p:spPr>
          <a:xfrm>
            <a:off x="787450" y="1854700"/>
            <a:ext cx="3000000" cy="2627100"/>
          </a:xfrm>
          <a:prstGeom prst="rect">
            <a:avLst/>
          </a:prstGeom>
          <a:noFill/>
          <a:ln>
            <a:noFill/>
          </a:ln>
        </p:spPr>
        <p:txBody>
          <a:bodyPr spcFirstLastPara="1" wrap="square" lIns="91425" tIns="91425" rIns="91425" bIns="91425" anchor="t" anchorCtr="0">
            <a:spAutoFit/>
          </a:bodyPr>
          <a:lstStyle/>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PUT /my_i</a:t>
            </a:r>
            <a:r>
              <a:rPr lang="fr-FR" sz="800">
                <a:solidFill>
                  <a:srgbClr val="A90D91"/>
                </a:solidFill>
                <a:latin typeface="Consolas"/>
                <a:ea typeface="Consolas"/>
                <a:cs typeface="Consolas"/>
                <a:sym typeface="Consolas"/>
              </a:rPr>
              <a:t>n</a:t>
            </a:r>
            <a:r>
              <a:rPr lang="fr-FR" sz="800">
                <a:solidFill>
                  <a:schemeClr val="dk1"/>
                </a:solidFill>
                <a:latin typeface="Consolas"/>
                <a:ea typeface="Consolas"/>
                <a:cs typeface="Consolas"/>
                <a:sym typeface="Consolas"/>
              </a:rPr>
              <a:t>dex?pre</a:t>
            </a:r>
            <a:r>
              <a:rPr lang="fr-FR" sz="800">
                <a:solidFill>
                  <a:srgbClr val="A90D91"/>
                </a:solidFill>
                <a:latin typeface="Consolas"/>
                <a:ea typeface="Consolas"/>
                <a:cs typeface="Consolas"/>
                <a:sym typeface="Consolas"/>
              </a:rPr>
              <a:t>tt</a:t>
            </a:r>
            <a:r>
              <a:rPr lang="fr-FR" sz="800">
                <a:solidFill>
                  <a:schemeClr val="dk1"/>
                </a:solidFill>
                <a:latin typeface="Consolas"/>
                <a:ea typeface="Consolas"/>
                <a:cs typeface="Consolas"/>
                <a:sym typeface="Consolas"/>
              </a:rPr>
              <a:t>y</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"settings":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"number_of_shards": </a:t>
            </a:r>
            <a:r>
              <a:rPr lang="fr-FR" sz="800">
                <a:solidFill>
                  <a:srgbClr val="1C01CE"/>
                </a:solidFill>
                <a:latin typeface="Consolas"/>
                <a:ea typeface="Consolas"/>
                <a:cs typeface="Consolas"/>
                <a:sym typeface="Consolas"/>
              </a:rPr>
              <a:t>1</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"mappings":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"properties":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"name":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"type": </a:t>
            </a:r>
            <a:r>
              <a:rPr lang="fr-FR" sz="800">
                <a:solidFill>
                  <a:srgbClr val="C41A16"/>
                </a:solidFill>
                <a:latin typeface="Consolas"/>
                <a:ea typeface="Consolas"/>
                <a:cs typeface="Consolas"/>
                <a:sym typeface="Consolas"/>
              </a:rPr>
              <a:t>"text"</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"age":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"type": </a:t>
            </a:r>
            <a:r>
              <a:rPr lang="fr-FR" sz="800">
                <a:solidFill>
                  <a:srgbClr val="C41A16"/>
                </a:solidFill>
                <a:latin typeface="Consolas"/>
                <a:ea typeface="Consolas"/>
                <a:cs typeface="Consolas"/>
                <a:sym typeface="Consolas"/>
              </a:rPr>
              <a:t>"integer"</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endParaRPr sz="800">
              <a:solidFill>
                <a:schemeClr val="dk1"/>
              </a:solidFill>
              <a:latin typeface="Consolas"/>
              <a:ea typeface="Consolas"/>
              <a:cs typeface="Consolas"/>
              <a:sym typeface="Consolas"/>
            </a:endParaRPr>
          </a:p>
        </p:txBody>
      </p:sp>
      <p:sp>
        <p:nvSpPr>
          <p:cNvPr id="897" name="Google Shape;897;g2a712e30d00_0_249"/>
          <p:cNvSpPr txBox="1"/>
          <p:nvPr/>
        </p:nvSpPr>
        <p:spPr>
          <a:xfrm>
            <a:off x="4861100" y="1863000"/>
            <a:ext cx="3000000" cy="1399200"/>
          </a:xfrm>
          <a:prstGeom prst="rect">
            <a:avLst/>
          </a:prstGeom>
          <a:noFill/>
          <a:ln>
            <a:noFill/>
          </a:ln>
        </p:spPr>
        <p:txBody>
          <a:bodyPr spcFirstLastPara="1" wrap="square" lIns="91425" tIns="91425" rIns="91425" bIns="91425" anchor="t" anchorCtr="0">
            <a:spAutoFit/>
          </a:bodyPr>
          <a:lstStyle/>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PUT /my_i</a:t>
            </a:r>
            <a:r>
              <a:rPr lang="fr-FR" sz="800">
                <a:solidFill>
                  <a:srgbClr val="A90D91"/>
                </a:solidFill>
                <a:latin typeface="Consolas"/>
                <a:ea typeface="Consolas"/>
                <a:cs typeface="Consolas"/>
                <a:sym typeface="Consolas"/>
              </a:rPr>
              <a:t>n</a:t>
            </a:r>
            <a:r>
              <a:rPr lang="fr-FR" sz="800">
                <a:solidFill>
                  <a:schemeClr val="dk1"/>
                </a:solidFill>
                <a:latin typeface="Consolas"/>
                <a:ea typeface="Consolas"/>
                <a:cs typeface="Consolas"/>
                <a:sym typeface="Consolas"/>
              </a:rPr>
              <a:t>dex/_mappi</a:t>
            </a:r>
            <a:r>
              <a:rPr lang="fr-FR" sz="800">
                <a:solidFill>
                  <a:srgbClr val="A90D91"/>
                </a:solidFill>
                <a:latin typeface="Consolas"/>
                <a:ea typeface="Consolas"/>
                <a:cs typeface="Consolas"/>
                <a:sym typeface="Consolas"/>
              </a:rPr>
              <a:t>n</a:t>
            </a:r>
            <a:r>
              <a:rPr lang="fr-FR" sz="800">
                <a:solidFill>
                  <a:schemeClr val="dk1"/>
                </a:solidFill>
                <a:latin typeface="Consolas"/>
                <a:ea typeface="Consolas"/>
                <a:cs typeface="Consolas"/>
                <a:sym typeface="Consolas"/>
              </a:rPr>
              <a:t>g?pre</a:t>
            </a:r>
            <a:r>
              <a:rPr lang="fr-FR" sz="800">
                <a:solidFill>
                  <a:srgbClr val="A90D91"/>
                </a:solidFill>
                <a:latin typeface="Consolas"/>
                <a:ea typeface="Consolas"/>
                <a:cs typeface="Consolas"/>
                <a:sym typeface="Consolas"/>
              </a:rPr>
              <a:t>tt</a:t>
            </a:r>
            <a:r>
              <a:rPr lang="fr-FR" sz="800">
                <a:solidFill>
                  <a:schemeClr val="dk1"/>
                </a:solidFill>
                <a:latin typeface="Consolas"/>
                <a:ea typeface="Consolas"/>
                <a:cs typeface="Consolas"/>
                <a:sym typeface="Consolas"/>
              </a:rPr>
              <a:t>y</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"properties":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"email":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"type": </a:t>
            </a:r>
            <a:r>
              <a:rPr lang="fr-FR" sz="800">
                <a:solidFill>
                  <a:srgbClr val="C41A16"/>
                </a:solidFill>
                <a:latin typeface="Consolas"/>
                <a:ea typeface="Consolas"/>
                <a:cs typeface="Consolas"/>
                <a:sym typeface="Consolas"/>
              </a:rPr>
              <a:t>"keyword"</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r>
              <a:rPr lang="fr-FR" sz="800">
                <a:solidFill>
                  <a:schemeClr val="dk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marL="63500" marR="63500" lvl="0" indent="0" algn="l" rtl="0">
              <a:lnSpc>
                <a:spcPct val="110795"/>
              </a:lnSpc>
              <a:spcBef>
                <a:spcPts val="0"/>
              </a:spcBef>
              <a:spcAft>
                <a:spcPts val="0"/>
              </a:spcAft>
              <a:buNone/>
            </a:pPr>
            <a:endParaRPr sz="800">
              <a:solidFill>
                <a:schemeClr val="dk1"/>
              </a:solidFill>
              <a:latin typeface="Consolas"/>
              <a:ea typeface="Consolas"/>
              <a:cs typeface="Consolas"/>
              <a:sym typeface="Consolas"/>
            </a:endParaRPr>
          </a:p>
        </p:txBody>
      </p:sp>
      <p:sp>
        <p:nvSpPr>
          <p:cNvPr id="898" name="Google Shape;898;g2a712e30d00_0_249"/>
          <p:cNvSpPr txBox="1"/>
          <p:nvPr/>
        </p:nvSpPr>
        <p:spPr>
          <a:xfrm>
            <a:off x="4913000" y="1321875"/>
            <a:ext cx="3055800" cy="57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lt1"/>
              </a:buClr>
              <a:buSzPts val="1400"/>
              <a:buFont typeface="Calibri"/>
              <a:buNone/>
            </a:pPr>
            <a:r>
              <a:rPr lang="fr-FR" sz="1100">
                <a:solidFill>
                  <a:schemeClr val="dk1"/>
                </a:solidFill>
                <a:latin typeface="Roboto"/>
                <a:ea typeface="Roboto"/>
                <a:cs typeface="Roboto"/>
                <a:sym typeface="Roboto"/>
              </a:rPr>
              <a:t>Create a mapping on an existing index :</a:t>
            </a:r>
            <a:endParaRPr sz="1100">
              <a:solidFill>
                <a:schemeClr val="dk1"/>
              </a:solidFill>
              <a:latin typeface="Roboto"/>
              <a:ea typeface="Roboto"/>
              <a:cs typeface="Roboto"/>
              <a:sym typeface="Roboto"/>
            </a:endParaRPr>
          </a:p>
        </p:txBody>
      </p:sp>
      <p:sp>
        <p:nvSpPr>
          <p:cNvPr id="899" name="Google Shape;899;g2a712e30d00_0_249"/>
          <p:cNvSpPr txBox="1"/>
          <p:nvPr/>
        </p:nvSpPr>
        <p:spPr>
          <a:xfrm>
            <a:off x="812700" y="1318875"/>
            <a:ext cx="3109800" cy="57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lt1"/>
              </a:buClr>
              <a:buSzPts val="1400"/>
              <a:buFont typeface="Calibri"/>
              <a:buNone/>
            </a:pPr>
            <a:r>
              <a:rPr lang="fr-FR" sz="1100">
                <a:solidFill>
                  <a:schemeClr val="dk1"/>
                </a:solidFill>
                <a:latin typeface="Roboto"/>
                <a:ea typeface="Roboto"/>
                <a:cs typeface="Roboto"/>
                <a:sym typeface="Roboto"/>
              </a:rPr>
              <a:t>Create a new index with a mapping :</a:t>
            </a:r>
            <a:endParaRPr sz="1100">
              <a:solidFill>
                <a:schemeClr val="dk1"/>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g2a712e30d00_0_260"/>
          <p:cNvSpPr txBox="1">
            <a:spLocks noGrp="1"/>
          </p:cNvSpPr>
          <p:nvPr>
            <p:ph type="body" idx="1"/>
          </p:nvPr>
        </p:nvSpPr>
        <p:spPr>
          <a:xfrm>
            <a:off x="1073700" y="963799"/>
            <a:ext cx="7366800" cy="34554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Roboto"/>
              <a:buChar char="➔"/>
            </a:pPr>
            <a:r>
              <a:rPr lang="fr-FR" sz="1100">
                <a:latin typeface="Roboto"/>
                <a:ea typeface="Roboto"/>
                <a:cs typeface="Roboto"/>
                <a:sym typeface="Roboto"/>
              </a:rPr>
              <a:t>Virtual index name that can point to one or more real indexes</a:t>
            </a:r>
            <a:endParaRPr sz="1100">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fr-FR" sz="1100">
                <a:latin typeface="Roboto"/>
                <a:ea typeface="Roboto"/>
                <a:cs typeface="Roboto"/>
                <a:sym typeface="Roboto"/>
              </a:rPr>
              <a:t>Facilitates redirection of _search queries</a:t>
            </a:r>
            <a:endParaRPr sz="1100">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fr-FR" sz="1100">
                <a:latin typeface="Roboto"/>
                <a:ea typeface="Roboto"/>
                <a:cs typeface="Roboto"/>
                <a:sym typeface="Roboto"/>
              </a:rPr>
              <a:t>No need to modify the _search endpoint</a:t>
            </a:r>
            <a:endParaRPr sz="1100">
              <a:latin typeface="Roboto"/>
              <a:ea typeface="Roboto"/>
              <a:cs typeface="Roboto"/>
              <a:sym typeface="Roboto"/>
            </a:endParaRPr>
          </a:p>
          <a:p>
            <a:pPr marL="0" lvl="0" indent="0" algn="l" rtl="0">
              <a:lnSpc>
                <a:spcPct val="100000"/>
              </a:lnSpc>
              <a:spcBef>
                <a:spcPts val="0"/>
              </a:spcBef>
              <a:spcAft>
                <a:spcPts val="0"/>
              </a:spcAft>
              <a:buNone/>
            </a:pP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100">
                <a:latin typeface="Roboto"/>
                <a:ea typeface="Roboto"/>
                <a:cs typeface="Roboto"/>
                <a:sym typeface="Roboto"/>
              </a:rPr>
              <a:t>Add an alias "alias1" to the "test1" index</a:t>
            </a: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100">
                <a:latin typeface="Roboto"/>
                <a:ea typeface="Roboto"/>
                <a:cs typeface="Roboto"/>
                <a:sym typeface="Roboto"/>
              </a:rPr>
              <a:t>Rename "alias1</a:t>
            </a: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100">
                <a:latin typeface="Roboto"/>
                <a:ea typeface="Roboto"/>
                <a:cs typeface="Roboto"/>
                <a:sym typeface="Roboto"/>
              </a:rPr>
              <a:t>Association of "alias1" with </a:t>
            </a: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100">
                <a:latin typeface="Roboto"/>
                <a:ea typeface="Roboto"/>
                <a:cs typeface="Roboto"/>
                <a:sym typeface="Roboto"/>
              </a:rPr>
              <a:t>test1" and "test2" indexes</a:t>
            </a:r>
            <a:endParaRPr sz="1100">
              <a:latin typeface="Roboto"/>
              <a:ea typeface="Roboto"/>
              <a:cs typeface="Roboto"/>
              <a:sym typeface="Roboto"/>
            </a:endParaRPr>
          </a:p>
          <a:p>
            <a:pPr marL="342900" lvl="0" indent="-220980" algn="l" rtl="0">
              <a:lnSpc>
                <a:spcPct val="100000"/>
              </a:lnSpc>
              <a:spcBef>
                <a:spcPts val="0"/>
              </a:spcBef>
              <a:spcAft>
                <a:spcPts val="0"/>
              </a:spcAft>
              <a:buSzPts val="840"/>
              <a:buNone/>
            </a:pPr>
            <a:endParaRPr sz="1100">
              <a:latin typeface="Roboto"/>
              <a:ea typeface="Roboto"/>
              <a:cs typeface="Roboto"/>
              <a:sym typeface="Roboto"/>
            </a:endParaRPr>
          </a:p>
        </p:txBody>
      </p:sp>
      <p:sp>
        <p:nvSpPr>
          <p:cNvPr id="906" name="Google Shape;906;g2a712e30d00_0_260"/>
          <p:cNvSpPr txBox="1">
            <a:spLocks noGrp="1"/>
          </p:cNvSpPr>
          <p:nvPr>
            <p:ph type="title"/>
          </p:nvPr>
        </p:nvSpPr>
        <p:spPr>
          <a:xfrm>
            <a:off x="1073700" y="184625"/>
            <a:ext cx="6996600" cy="715800"/>
          </a:xfrm>
          <a:prstGeom prst="rect">
            <a:avLst/>
          </a:prstGeom>
          <a:noFill/>
          <a:ln>
            <a:noFill/>
          </a:ln>
        </p:spPr>
        <p:txBody>
          <a:bodyPr spcFirstLastPara="1" wrap="square" lIns="91425" tIns="91425" rIns="91425" bIns="91425" anchor="ctr" anchorCtr="0">
            <a:noAutofit/>
          </a:bodyPr>
          <a:lstStyle/>
          <a:p>
            <a:pPr marL="182880" lvl="0" indent="-5077" algn="l" rtl="0">
              <a:lnSpc>
                <a:spcPct val="100000"/>
              </a:lnSpc>
              <a:spcBef>
                <a:spcPts val="0"/>
              </a:spcBef>
              <a:spcAft>
                <a:spcPts val="0"/>
              </a:spcAft>
              <a:buClr>
                <a:schemeClr val="lt1"/>
              </a:buClr>
              <a:buSzPts val="4400"/>
              <a:buFont typeface="Calibri"/>
              <a:buNone/>
            </a:pPr>
            <a:r>
              <a:rPr lang="fr-FR"/>
              <a:t>Alias</a:t>
            </a:r>
            <a:endParaRPr/>
          </a:p>
        </p:txBody>
      </p:sp>
      <p:pic>
        <p:nvPicPr>
          <p:cNvPr id="907" name="Google Shape;907;g2a712e30d00_0_260"/>
          <p:cNvPicPr preferRelativeResize="0"/>
          <p:nvPr/>
        </p:nvPicPr>
        <p:blipFill rotWithShape="1">
          <a:blip r:embed="rId3">
            <a:alphaModFix/>
          </a:blip>
          <a:srcRect/>
          <a:stretch/>
        </p:blipFill>
        <p:spPr>
          <a:xfrm>
            <a:off x="4061648" y="1966222"/>
            <a:ext cx="4018821" cy="866194"/>
          </a:xfrm>
          <a:prstGeom prst="rect">
            <a:avLst/>
          </a:prstGeom>
          <a:noFill/>
          <a:ln>
            <a:noFill/>
          </a:ln>
          <a:effectLst>
            <a:outerShdw blurRad="57150" dist="19050" dir="5400000" algn="bl" rotWithShape="0">
              <a:srgbClr val="000000">
                <a:alpha val="50000"/>
              </a:srgbClr>
            </a:outerShdw>
          </a:effectLst>
        </p:spPr>
      </p:pic>
      <p:pic>
        <p:nvPicPr>
          <p:cNvPr id="908" name="Google Shape;908;g2a712e30d00_0_260"/>
          <p:cNvPicPr preferRelativeResize="0"/>
          <p:nvPr/>
        </p:nvPicPr>
        <p:blipFill rotWithShape="1">
          <a:blip r:embed="rId4">
            <a:alphaModFix/>
          </a:blip>
          <a:srcRect/>
          <a:stretch/>
        </p:blipFill>
        <p:spPr>
          <a:xfrm>
            <a:off x="3797037" y="2970178"/>
            <a:ext cx="3332793" cy="780150"/>
          </a:xfrm>
          <a:prstGeom prst="rect">
            <a:avLst/>
          </a:prstGeom>
          <a:noFill/>
          <a:ln>
            <a:noFill/>
          </a:ln>
          <a:effectLst>
            <a:outerShdw blurRad="57150" dist="19050" dir="5400000" algn="bl" rotWithShape="0">
              <a:srgbClr val="000000">
                <a:alpha val="50000"/>
              </a:srgbClr>
            </a:outerShdw>
          </a:effectLst>
        </p:spPr>
      </p:pic>
      <p:pic>
        <p:nvPicPr>
          <p:cNvPr id="909" name="Google Shape;909;g2a712e30d00_0_260"/>
          <p:cNvPicPr preferRelativeResize="0"/>
          <p:nvPr/>
        </p:nvPicPr>
        <p:blipFill rotWithShape="1">
          <a:blip r:embed="rId5">
            <a:alphaModFix/>
          </a:blip>
          <a:srcRect/>
          <a:stretch/>
        </p:blipFill>
        <p:spPr>
          <a:xfrm>
            <a:off x="4061650" y="3898199"/>
            <a:ext cx="4495120" cy="780149"/>
          </a:xfrm>
          <a:prstGeom prst="rect">
            <a:avLst/>
          </a:prstGeom>
          <a:noFill/>
          <a:ln>
            <a:noFill/>
          </a:ln>
          <a:effectLst>
            <a:outerShdw blurRad="57150" dist="19050" dir="5400000" algn="bl" rotWithShape="0">
              <a:srgbClr val="000000">
                <a:alpha val="50000"/>
              </a:srgbClr>
            </a:outerShdw>
          </a:effectLst>
        </p:spPr>
      </p:pic>
      <p:sp>
        <p:nvSpPr>
          <p:cNvPr id="910" name="Google Shape;910;g2a712e30d00_0_26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g2a712e30d00_0_270"/>
          <p:cNvSpPr txBox="1">
            <a:spLocks noGrp="1"/>
          </p:cNvSpPr>
          <p:nvPr>
            <p:ph type="body" idx="1"/>
          </p:nvPr>
        </p:nvSpPr>
        <p:spPr>
          <a:xfrm>
            <a:off x="266700" y="988100"/>
            <a:ext cx="8382000" cy="348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60"/>
              <a:buNone/>
            </a:pPr>
            <a:endParaRPr sz="1100">
              <a:solidFill>
                <a:srgbClr val="000000"/>
              </a:solidFill>
              <a:latin typeface="Roboto"/>
              <a:ea typeface="Roboto"/>
              <a:cs typeface="Roboto"/>
              <a:sym typeface="Roboto"/>
            </a:endParaRPr>
          </a:p>
          <a:p>
            <a:pPr marL="0" lvl="0" indent="0" algn="l" rtl="0">
              <a:lnSpc>
                <a:spcPct val="100000"/>
              </a:lnSpc>
              <a:spcBef>
                <a:spcPts val="0"/>
              </a:spcBef>
              <a:spcAft>
                <a:spcPts val="0"/>
              </a:spcAft>
              <a:buSzPts val="660"/>
              <a:buNone/>
            </a:pPr>
            <a:endParaRPr sz="1100">
              <a:solidFill>
                <a:srgbClr val="44444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660"/>
              <a:buNone/>
            </a:pPr>
            <a:r>
              <a:rPr lang="fr-FR" sz="1100">
                <a:solidFill>
                  <a:srgbClr val="444444"/>
                </a:solidFill>
                <a:highlight>
                  <a:srgbClr val="FFFFFF"/>
                </a:highlight>
                <a:latin typeface="Roboto"/>
                <a:ea typeface="Roboto"/>
                <a:cs typeface="Roboto"/>
                <a:sym typeface="Roboto"/>
              </a:rPr>
              <a:t>Pour créer un alias avec filtre sur un champs, nous devons d’abord être sûr que ce champs existe dans le mapping</a:t>
            </a:r>
            <a:endParaRPr sz="1100">
              <a:solidFill>
                <a:srgbClr val="444444"/>
              </a:solidFill>
              <a:highlight>
                <a:srgbClr val="FFFFFF"/>
              </a:highlight>
              <a:latin typeface="Roboto"/>
              <a:ea typeface="Roboto"/>
              <a:cs typeface="Roboto"/>
              <a:sym typeface="Roboto"/>
            </a:endParaRPr>
          </a:p>
          <a:p>
            <a:pPr marL="342900" lvl="0" indent="-220980" algn="l" rtl="0">
              <a:lnSpc>
                <a:spcPct val="100000"/>
              </a:lnSpc>
              <a:spcBef>
                <a:spcPts val="0"/>
              </a:spcBef>
              <a:spcAft>
                <a:spcPts val="0"/>
              </a:spcAft>
              <a:buSzPts val="720"/>
              <a:buNone/>
            </a:pPr>
            <a:endParaRPr sz="1100">
              <a:solidFill>
                <a:srgbClr val="444444"/>
              </a:solidFill>
              <a:highlight>
                <a:srgbClr val="FFFFFF"/>
              </a:highlight>
              <a:latin typeface="Roboto"/>
              <a:ea typeface="Roboto"/>
              <a:cs typeface="Roboto"/>
              <a:sym typeface="Roboto"/>
            </a:endParaRPr>
          </a:p>
          <a:p>
            <a:pPr marL="342900" lvl="0" indent="-220980" algn="l" rtl="0">
              <a:lnSpc>
                <a:spcPct val="100000"/>
              </a:lnSpc>
              <a:spcBef>
                <a:spcPts val="0"/>
              </a:spcBef>
              <a:spcAft>
                <a:spcPts val="0"/>
              </a:spcAft>
              <a:buSzPts val="720"/>
              <a:buNone/>
            </a:pPr>
            <a:endParaRPr sz="1100">
              <a:solidFill>
                <a:srgbClr val="444444"/>
              </a:solidFill>
              <a:highlight>
                <a:srgbClr val="FFFFFF"/>
              </a:highlight>
              <a:latin typeface="Roboto"/>
              <a:ea typeface="Roboto"/>
              <a:cs typeface="Roboto"/>
              <a:sym typeface="Roboto"/>
            </a:endParaRPr>
          </a:p>
          <a:p>
            <a:pPr marL="342900" lvl="0" indent="-220980" algn="l" rtl="0">
              <a:lnSpc>
                <a:spcPct val="100000"/>
              </a:lnSpc>
              <a:spcBef>
                <a:spcPts val="0"/>
              </a:spcBef>
              <a:spcAft>
                <a:spcPts val="0"/>
              </a:spcAft>
              <a:buSzPts val="720"/>
              <a:buNone/>
            </a:pPr>
            <a:endParaRPr sz="1100">
              <a:solidFill>
                <a:srgbClr val="444444"/>
              </a:solidFill>
              <a:highlight>
                <a:srgbClr val="FFFFFF"/>
              </a:highlight>
              <a:latin typeface="Roboto"/>
              <a:ea typeface="Roboto"/>
              <a:cs typeface="Roboto"/>
              <a:sym typeface="Roboto"/>
            </a:endParaRPr>
          </a:p>
          <a:p>
            <a:pPr marL="342900" lvl="0" indent="-220980" algn="l" rtl="0">
              <a:lnSpc>
                <a:spcPct val="100000"/>
              </a:lnSpc>
              <a:spcBef>
                <a:spcPts val="0"/>
              </a:spcBef>
              <a:spcAft>
                <a:spcPts val="0"/>
              </a:spcAft>
              <a:buSzPts val="720"/>
              <a:buNone/>
            </a:pPr>
            <a:endParaRPr sz="1100">
              <a:solidFill>
                <a:srgbClr val="444444"/>
              </a:solidFill>
              <a:highlight>
                <a:srgbClr val="FFFFFF"/>
              </a:highlight>
              <a:latin typeface="Roboto"/>
              <a:ea typeface="Roboto"/>
              <a:cs typeface="Roboto"/>
              <a:sym typeface="Roboto"/>
            </a:endParaRPr>
          </a:p>
          <a:p>
            <a:pPr marL="342900" lvl="0" indent="-220980" algn="l" rtl="0">
              <a:lnSpc>
                <a:spcPct val="100000"/>
              </a:lnSpc>
              <a:spcBef>
                <a:spcPts val="0"/>
              </a:spcBef>
              <a:spcAft>
                <a:spcPts val="0"/>
              </a:spcAft>
              <a:buSzPts val="720"/>
              <a:buNone/>
            </a:pPr>
            <a:endParaRPr sz="1100">
              <a:solidFill>
                <a:srgbClr val="444444"/>
              </a:solidFill>
              <a:highlight>
                <a:srgbClr val="FFFFFF"/>
              </a:highlight>
              <a:latin typeface="Roboto"/>
              <a:ea typeface="Roboto"/>
              <a:cs typeface="Roboto"/>
              <a:sym typeface="Roboto"/>
            </a:endParaRPr>
          </a:p>
          <a:p>
            <a:pPr marL="342900" lvl="0" indent="-220980" algn="l" rtl="0">
              <a:lnSpc>
                <a:spcPct val="100000"/>
              </a:lnSpc>
              <a:spcBef>
                <a:spcPts val="0"/>
              </a:spcBef>
              <a:spcAft>
                <a:spcPts val="0"/>
              </a:spcAft>
              <a:buSzPts val="720"/>
              <a:buNone/>
            </a:pPr>
            <a:endParaRPr sz="1100">
              <a:solidFill>
                <a:srgbClr val="444444"/>
              </a:solidFill>
              <a:highlight>
                <a:srgbClr val="FFFFFF"/>
              </a:highlight>
              <a:latin typeface="Roboto"/>
              <a:ea typeface="Roboto"/>
              <a:cs typeface="Roboto"/>
              <a:sym typeface="Roboto"/>
            </a:endParaRPr>
          </a:p>
          <a:p>
            <a:pPr marL="342900" lvl="0" indent="-220980" algn="l" rtl="0">
              <a:lnSpc>
                <a:spcPct val="100000"/>
              </a:lnSpc>
              <a:spcBef>
                <a:spcPts val="0"/>
              </a:spcBef>
              <a:spcAft>
                <a:spcPts val="0"/>
              </a:spcAft>
              <a:buSzPts val="720"/>
              <a:buNone/>
            </a:pPr>
            <a:endParaRPr sz="1100">
              <a:solidFill>
                <a:srgbClr val="444444"/>
              </a:solidFill>
              <a:highlight>
                <a:srgbClr val="FFFFFF"/>
              </a:highlight>
              <a:latin typeface="Roboto"/>
              <a:ea typeface="Roboto"/>
              <a:cs typeface="Roboto"/>
              <a:sym typeface="Roboto"/>
            </a:endParaRPr>
          </a:p>
          <a:p>
            <a:pPr marL="342900" lvl="0" indent="-220980" algn="l" rtl="0">
              <a:lnSpc>
                <a:spcPct val="100000"/>
              </a:lnSpc>
              <a:spcBef>
                <a:spcPts val="0"/>
              </a:spcBef>
              <a:spcAft>
                <a:spcPts val="0"/>
              </a:spcAft>
              <a:buSzPts val="720"/>
              <a:buNone/>
            </a:pPr>
            <a:endParaRPr sz="1100">
              <a:solidFill>
                <a:srgbClr val="444444"/>
              </a:solidFill>
              <a:highlight>
                <a:srgbClr val="FFFFFF"/>
              </a:highlight>
              <a:latin typeface="Roboto"/>
              <a:ea typeface="Roboto"/>
              <a:cs typeface="Roboto"/>
              <a:sym typeface="Roboto"/>
            </a:endParaRPr>
          </a:p>
          <a:p>
            <a:pPr marL="342900" lvl="0" indent="-220980" algn="l" rtl="0">
              <a:lnSpc>
                <a:spcPct val="100000"/>
              </a:lnSpc>
              <a:spcBef>
                <a:spcPts val="0"/>
              </a:spcBef>
              <a:spcAft>
                <a:spcPts val="0"/>
              </a:spcAft>
              <a:buSzPts val="720"/>
              <a:buNone/>
            </a:pPr>
            <a:endParaRPr sz="1100">
              <a:solidFill>
                <a:srgbClr val="444444"/>
              </a:solidFill>
              <a:highlight>
                <a:srgbClr val="FFFFFF"/>
              </a:highlight>
              <a:latin typeface="Roboto"/>
              <a:ea typeface="Roboto"/>
              <a:cs typeface="Roboto"/>
              <a:sym typeface="Roboto"/>
            </a:endParaRPr>
          </a:p>
          <a:p>
            <a:pPr marL="342900" lvl="0" indent="-220980" algn="l" rtl="0">
              <a:lnSpc>
                <a:spcPct val="100000"/>
              </a:lnSpc>
              <a:spcBef>
                <a:spcPts val="0"/>
              </a:spcBef>
              <a:spcAft>
                <a:spcPts val="0"/>
              </a:spcAft>
              <a:buSzPts val="720"/>
              <a:buNone/>
            </a:pPr>
            <a:endParaRPr sz="1100">
              <a:solidFill>
                <a:srgbClr val="444444"/>
              </a:solidFill>
              <a:highlight>
                <a:srgbClr val="FFFFFF"/>
              </a:highlight>
              <a:latin typeface="Roboto"/>
              <a:ea typeface="Roboto"/>
              <a:cs typeface="Roboto"/>
              <a:sym typeface="Roboto"/>
            </a:endParaRPr>
          </a:p>
          <a:p>
            <a:pPr marL="342900" lvl="0" indent="-220980" algn="l" rtl="0">
              <a:lnSpc>
                <a:spcPct val="100000"/>
              </a:lnSpc>
              <a:spcBef>
                <a:spcPts val="0"/>
              </a:spcBef>
              <a:spcAft>
                <a:spcPts val="0"/>
              </a:spcAft>
              <a:buSzPts val="720"/>
              <a:buNone/>
            </a:pPr>
            <a:r>
              <a:rPr lang="fr-FR" sz="1100">
                <a:solidFill>
                  <a:srgbClr val="444444"/>
                </a:solidFill>
                <a:highlight>
                  <a:srgbClr val="FFFFFF"/>
                </a:highlight>
                <a:latin typeface="Roboto"/>
                <a:ea typeface="Roboto"/>
                <a:cs typeface="Roboto"/>
                <a:sym typeface="Roboto"/>
              </a:rPr>
              <a:t>On peut maintenant créer un alias “alias2” qui utilise un filtre sur le champs user</a:t>
            </a:r>
            <a:endParaRPr sz="1100">
              <a:latin typeface="Roboto"/>
              <a:ea typeface="Roboto"/>
              <a:cs typeface="Roboto"/>
              <a:sym typeface="Roboto"/>
            </a:endParaRPr>
          </a:p>
        </p:txBody>
      </p:sp>
      <p:sp>
        <p:nvSpPr>
          <p:cNvPr id="917" name="Google Shape;917;g2a712e30d00_0_270"/>
          <p:cNvSpPr txBox="1">
            <a:spLocks noGrp="1"/>
          </p:cNvSpPr>
          <p:nvPr>
            <p:ph type="title"/>
          </p:nvPr>
        </p:nvSpPr>
        <p:spPr>
          <a:xfrm>
            <a:off x="1073700" y="184625"/>
            <a:ext cx="6996600" cy="715800"/>
          </a:xfrm>
          <a:prstGeom prst="rect">
            <a:avLst/>
          </a:prstGeom>
          <a:noFill/>
          <a:ln>
            <a:noFill/>
          </a:ln>
        </p:spPr>
        <p:txBody>
          <a:bodyPr spcFirstLastPara="1" wrap="square" lIns="91425" tIns="91425" rIns="91425" bIns="91425" anchor="ctr" anchorCtr="0">
            <a:noAutofit/>
          </a:bodyPr>
          <a:lstStyle/>
          <a:p>
            <a:pPr marL="182880" lvl="0" indent="-5077" algn="l" rtl="0">
              <a:lnSpc>
                <a:spcPct val="100000"/>
              </a:lnSpc>
              <a:spcBef>
                <a:spcPts val="0"/>
              </a:spcBef>
              <a:spcAft>
                <a:spcPts val="0"/>
              </a:spcAft>
              <a:buClr>
                <a:schemeClr val="lt1"/>
              </a:buClr>
              <a:buSzPts val="4400"/>
              <a:buFont typeface="Calibri"/>
              <a:buNone/>
            </a:pPr>
            <a:r>
              <a:rPr lang="fr-FR"/>
              <a:t>Alias</a:t>
            </a:r>
            <a:endParaRPr/>
          </a:p>
        </p:txBody>
      </p:sp>
      <p:pic>
        <p:nvPicPr>
          <p:cNvPr id="918" name="Google Shape;918;g2a712e30d00_0_270"/>
          <p:cNvPicPr preferRelativeResize="0"/>
          <p:nvPr/>
        </p:nvPicPr>
        <p:blipFill rotWithShape="1">
          <a:blip r:embed="rId3">
            <a:alphaModFix/>
          </a:blip>
          <a:srcRect/>
          <a:stretch/>
        </p:blipFill>
        <p:spPr>
          <a:xfrm>
            <a:off x="2416081" y="1673970"/>
            <a:ext cx="2550440" cy="1355934"/>
          </a:xfrm>
          <a:prstGeom prst="rect">
            <a:avLst/>
          </a:prstGeom>
          <a:noFill/>
          <a:ln>
            <a:noFill/>
          </a:ln>
          <a:effectLst>
            <a:outerShdw blurRad="57150" dist="19050" dir="5400000" algn="bl" rotWithShape="0">
              <a:srgbClr val="000000">
                <a:alpha val="50000"/>
              </a:srgbClr>
            </a:outerShdw>
          </a:effectLst>
        </p:spPr>
      </p:pic>
      <p:pic>
        <p:nvPicPr>
          <p:cNvPr id="919" name="Google Shape;919;g2a712e30d00_0_270"/>
          <p:cNvPicPr preferRelativeResize="0"/>
          <p:nvPr/>
        </p:nvPicPr>
        <p:blipFill rotWithShape="1">
          <a:blip r:embed="rId4">
            <a:alphaModFix/>
          </a:blip>
          <a:srcRect/>
          <a:stretch/>
        </p:blipFill>
        <p:spPr>
          <a:xfrm>
            <a:off x="1593912" y="3472631"/>
            <a:ext cx="3393487" cy="1292456"/>
          </a:xfrm>
          <a:prstGeom prst="rect">
            <a:avLst/>
          </a:prstGeom>
          <a:noFill/>
          <a:ln>
            <a:noFill/>
          </a:ln>
          <a:effectLst>
            <a:outerShdw blurRad="57150" dist="19050" dir="5400000" algn="bl" rotWithShape="0">
              <a:srgbClr val="000000">
                <a:alpha val="50000"/>
              </a:srgbClr>
            </a:outerShdw>
          </a:effectLst>
        </p:spPr>
      </p:pic>
      <p:sp>
        <p:nvSpPr>
          <p:cNvPr id="920" name="Google Shape;920;g2a712e30d00_0_270"/>
          <p:cNvSpPr/>
          <p:nvPr/>
        </p:nvSpPr>
        <p:spPr>
          <a:xfrm>
            <a:off x="2900925" y="2131463"/>
            <a:ext cx="870300" cy="110100"/>
          </a:xfrm>
          <a:prstGeom prst="rect">
            <a:avLst/>
          </a:prstGeom>
          <a:solidFill>
            <a:srgbClr val="002240"/>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g2a712e30d00_0_270"/>
          <p:cNvSpPr/>
          <p:nvPr/>
        </p:nvSpPr>
        <p:spPr>
          <a:xfrm>
            <a:off x="2721500" y="1915294"/>
            <a:ext cx="870300" cy="110100"/>
          </a:xfrm>
          <a:prstGeom prst="rect">
            <a:avLst/>
          </a:prstGeom>
          <a:solidFill>
            <a:srgbClr val="002240"/>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g2a712e30d00_0_270"/>
          <p:cNvSpPr/>
          <p:nvPr/>
        </p:nvSpPr>
        <p:spPr>
          <a:xfrm>
            <a:off x="2671850" y="2693950"/>
            <a:ext cx="870300" cy="110100"/>
          </a:xfrm>
          <a:prstGeom prst="rect">
            <a:avLst/>
          </a:prstGeom>
          <a:solidFill>
            <a:srgbClr val="002240"/>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g2a712e30d00_0_270"/>
          <p:cNvSpPr/>
          <p:nvPr/>
        </p:nvSpPr>
        <p:spPr>
          <a:xfrm>
            <a:off x="2855500" y="2461725"/>
            <a:ext cx="870300" cy="110100"/>
          </a:xfrm>
          <a:prstGeom prst="rect">
            <a:avLst/>
          </a:prstGeom>
          <a:solidFill>
            <a:srgbClr val="002240"/>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g2a712e30d00_0_27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01"/>
          <p:cNvSpPr txBox="1">
            <a:spLocks noGrp="1"/>
          </p:cNvSpPr>
          <p:nvPr>
            <p:ph type="ctrTitle"/>
          </p:nvPr>
        </p:nvSpPr>
        <p:spPr>
          <a:xfrm>
            <a:off x="2847975" y="3363425"/>
            <a:ext cx="5610300"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fr-FR"/>
              <a:t>Full text queries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02"/>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endParaRPr/>
          </a:p>
        </p:txBody>
      </p:sp>
      <p:sp>
        <p:nvSpPr>
          <p:cNvPr id="935" name="Google Shape;935;p102"/>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fr-FR"/>
              <a:t>https://github.com/LisaHJung/Part-3-Running-full-text-queries-and-combined-queries-with-Elasticsearch-and-Kibana</a:t>
            </a:r>
            <a:endParaRPr/>
          </a:p>
        </p:txBody>
      </p:sp>
      <p:sp>
        <p:nvSpPr>
          <p:cNvPr id="936" name="Google Shape;936;p102"/>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g2a415273a14_0_90"/>
          <p:cNvSpPr txBox="1">
            <a:spLocks noGrp="1"/>
          </p:cNvSpPr>
          <p:nvPr>
            <p:ph type="title"/>
          </p:nvPr>
        </p:nvSpPr>
        <p:spPr>
          <a:xfrm>
            <a:off x="1113725" y="10605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Information Retrieval</a:t>
            </a:r>
            <a:endParaRPr/>
          </a:p>
        </p:txBody>
      </p:sp>
      <p:sp>
        <p:nvSpPr>
          <p:cNvPr id="942" name="Google Shape;942;g2a415273a14_0_90"/>
          <p:cNvSpPr txBox="1">
            <a:spLocks noGrp="1"/>
          </p:cNvSpPr>
          <p:nvPr>
            <p:ph type="body" idx="1"/>
          </p:nvPr>
        </p:nvSpPr>
        <p:spPr>
          <a:xfrm>
            <a:off x="667175" y="885350"/>
            <a:ext cx="7889700" cy="4004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1400"/>
              <a:t>Information Retrieval (IR) is the process of finding documents in a large</a:t>
            </a:r>
            <a:endParaRPr sz="1400"/>
          </a:p>
          <a:p>
            <a:pPr marL="0" lvl="0" indent="0" algn="l" rtl="0">
              <a:spcBef>
                <a:spcPts val="600"/>
              </a:spcBef>
              <a:spcAft>
                <a:spcPts val="0"/>
              </a:spcAft>
              <a:buClr>
                <a:schemeClr val="dk1"/>
              </a:buClr>
              <a:buSzPts val="1100"/>
              <a:buFont typeface="Arial"/>
              <a:buNone/>
            </a:pPr>
            <a:r>
              <a:rPr lang="fr-FR" sz="1400"/>
              <a:t>documents with little or no structure, in a large collection, according to an information need. </a:t>
            </a: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Clr>
                <a:schemeClr val="dk1"/>
              </a:buClr>
              <a:buSzPts val="1100"/>
              <a:buFont typeface="Arial"/>
              <a:buNone/>
            </a:pPr>
            <a:r>
              <a:rPr lang="fr-FR" sz="1400"/>
              <a:t>IR develops models for : </a:t>
            </a:r>
            <a:endParaRPr sz="1400"/>
          </a:p>
          <a:p>
            <a:pPr marL="0" lvl="0" indent="0" algn="l" rtl="0">
              <a:spcBef>
                <a:spcPts val="600"/>
              </a:spcBef>
              <a:spcAft>
                <a:spcPts val="0"/>
              </a:spcAft>
              <a:buClr>
                <a:schemeClr val="dk1"/>
              </a:buClr>
              <a:buSzPts val="1100"/>
              <a:buFont typeface="Arial"/>
              <a:buNone/>
            </a:pPr>
            <a:r>
              <a:rPr lang="fr-FR" sz="1400"/>
              <a:t>interpret documents and needs, and bring them together</a:t>
            </a:r>
            <a:endParaRPr sz="1400"/>
          </a:p>
          <a:p>
            <a:pPr marL="0" lvl="0" indent="0" algn="l" rtl="0">
              <a:spcBef>
                <a:spcPts val="600"/>
              </a:spcBef>
              <a:spcAft>
                <a:spcPts val="0"/>
              </a:spcAft>
              <a:buNone/>
            </a:pPr>
            <a:r>
              <a:rPr lang="fr-FR" sz="1400"/>
              <a:t>calculate answers quickly, even in the presence of very large</a:t>
            </a:r>
            <a:endParaRPr sz="1400"/>
          </a:p>
          <a:p>
            <a:pPr marL="0" lvl="0" indent="0" algn="l" rtl="0">
              <a:spcBef>
                <a:spcPts val="600"/>
              </a:spcBef>
              <a:spcAft>
                <a:spcPts val="0"/>
              </a:spcAft>
              <a:buClr>
                <a:schemeClr val="dk1"/>
              </a:buClr>
              <a:buSzPts val="1100"/>
              <a:buFont typeface="Arial"/>
              <a:buNone/>
            </a:pPr>
            <a:r>
              <a:rPr lang="fr-FR" sz="1400"/>
              <a:t>collections</a:t>
            </a:r>
            <a:endParaRPr sz="1400"/>
          </a:p>
          <a:p>
            <a:pPr marL="0" lvl="0" indent="0" algn="l" rtl="0">
              <a:spcBef>
                <a:spcPts val="600"/>
              </a:spcBef>
              <a:spcAft>
                <a:spcPts val="0"/>
              </a:spcAft>
              <a:buNone/>
            </a:pPr>
            <a:r>
              <a:rPr lang="fr-FR" sz="1400"/>
              <a:t>search engine" systems providing sophisticated,</a:t>
            </a:r>
            <a:endParaRPr sz="1400"/>
          </a:p>
          <a:p>
            <a:pPr marL="0" lvl="0" indent="0" algn="l" rtl="0">
              <a:spcBef>
                <a:spcPts val="600"/>
              </a:spcBef>
              <a:spcAft>
                <a:spcPts val="0"/>
              </a:spcAft>
              <a:buClr>
                <a:schemeClr val="dk1"/>
              </a:buClr>
              <a:buSzPts val="1100"/>
              <a:buFont typeface="Arial"/>
              <a:buNone/>
            </a:pPr>
            <a:r>
              <a:rPr lang="fr-FR" sz="1400"/>
              <a:t>ready-to-use solutions.</a:t>
            </a: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None/>
            </a:pPr>
            <a:endParaRPr sz="1400"/>
          </a:p>
        </p:txBody>
      </p:sp>
      <p:sp>
        <p:nvSpPr>
          <p:cNvPr id="943" name="Google Shape;943;g2a415273a14_0_9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78</a:t>
            </a:fld>
            <a:endParaRPr/>
          </a:p>
        </p:txBody>
      </p:sp>
      <p:sp>
        <p:nvSpPr>
          <p:cNvPr id="944" name="Google Shape;944;g2a415273a14_0_90"/>
          <p:cNvSpPr/>
          <p:nvPr/>
        </p:nvSpPr>
        <p:spPr>
          <a:xfrm>
            <a:off x="5694525" y="1675975"/>
            <a:ext cx="3147300" cy="202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fr-FR" sz="1300" b="1">
                <a:solidFill>
                  <a:schemeClr val="dk1"/>
                </a:solidFill>
              </a:rPr>
              <a:t>Applications</a:t>
            </a:r>
            <a:endParaRPr sz="1300" b="1">
              <a:solidFill>
                <a:schemeClr val="dk1"/>
              </a:solidFill>
            </a:endParaRPr>
          </a:p>
          <a:p>
            <a:pPr marL="0" lvl="0" indent="0" algn="l" rtl="0">
              <a:spcBef>
                <a:spcPts val="600"/>
              </a:spcBef>
              <a:spcAft>
                <a:spcPts val="0"/>
              </a:spcAft>
              <a:buClr>
                <a:schemeClr val="dk1"/>
              </a:buClr>
              <a:buSzPts val="1100"/>
              <a:buFont typeface="Arial"/>
              <a:buNone/>
            </a:pPr>
            <a:r>
              <a:rPr lang="fr-FR" sz="1300">
                <a:solidFill>
                  <a:schemeClr val="dk1"/>
                </a:solidFill>
              </a:rPr>
              <a:t>Web search, used daily by billions of users</a:t>
            </a:r>
            <a:endParaRPr sz="1300">
              <a:solidFill>
                <a:schemeClr val="dk1"/>
              </a:solidFill>
            </a:endParaRPr>
          </a:p>
          <a:p>
            <a:pPr marL="0" lvl="0" indent="0" algn="l" rtl="0">
              <a:spcBef>
                <a:spcPts val="600"/>
              </a:spcBef>
              <a:spcAft>
                <a:spcPts val="0"/>
              </a:spcAft>
              <a:buClr>
                <a:schemeClr val="dk1"/>
              </a:buClr>
              <a:buSzPts val="1100"/>
              <a:buFont typeface="Arial"/>
              <a:buNone/>
            </a:pPr>
            <a:r>
              <a:rPr lang="fr-FR" sz="1300">
                <a:solidFill>
                  <a:schemeClr val="dk1"/>
                </a:solidFill>
              </a:rPr>
              <a:t>Searching messages in your mailbox</a:t>
            </a:r>
            <a:endParaRPr sz="1300">
              <a:solidFill>
                <a:schemeClr val="dk1"/>
              </a:solidFill>
            </a:endParaRPr>
          </a:p>
          <a:p>
            <a:pPr marL="0" lvl="0" indent="0" algn="l" rtl="0">
              <a:spcBef>
                <a:spcPts val="600"/>
              </a:spcBef>
              <a:spcAft>
                <a:spcPts val="0"/>
              </a:spcAft>
              <a:buClr>
                <a:schemeClr val="dk1"/>
              </a:buClr>
              <a:buSzPts val="1100"/>
              <a:buFont typeface="Arial"/>
              <a:buNone/>
            </a:pPr>
            <a:r>
              <a:rPr lang="fr-FR" sz="1300">
                <a:solidFill>
                  <a:schemeClr val="dk1"/>
                </a:solidFill>
              </a:rPr>
              <a:t>Searching for files on your computer</a:t>
            </a:r>
            <a:endParaRPr sz="1300">
              <a:solidFill>
                <a:schemeClr val="dk1"/>
              </a:solidFill>
            </a:endParaRPr>
          </a:p>
          <a:p>
            <a:pPr marL="0" lvl="0" indent="0" algn="l" rtl="0">
              <a:spcBef>
                <a:spcPts val="600"/>
              </a:spcBef>
              <a:spcAft>
                <a:spcPts val="0"/>
              </a:spcAft>
              <a:buNone/>
            </a:pPr>
            <a:r>
              <a:rPr lang="fr-FR" sz="1300">
                <a:solidFill>
                  <a:schemeClr val="dk1"/>
                </a:solidFill>
              </a:rPr>
              <a:t>Searching for sources in a public or private document database</a:t>
            </a:r>
            <a:endParaRPr sz="1300">
              <a:solidFill>
                <a:schemeClr val="dk1"/>
              </a:solidFill>
            </a:endParaRPr>
          </a:p>
          <a:p>
            <a:pPr marL="0" lvl="0" indent="0" algn="l" rtl="0">
              <a:spcBef>
                <a:spcPts val="600"/>
              </a:spcBef>
              <a:spcAft>
                <a:spcPts val="0"/>
              </a:spcAft>
              <a:buClr>
                <a:schemeClr val="dk1"/>
              </a:buClr>
              <a:buSzPts val="1100"/>
              <a:buFont typeface="Arial"/>
              <a:buNone/>
            </a:pPr>
            <a:r>
              <a:rPr lang="fr-FR" sz="1300">
                <a:solidFill>
                  <a:schemeClr val="dk1"/>
                </a:solidFill>
              </a:rPr>
              <a:t>etc.</a:t>
            </a:r>
            <a:endParaRPr sz="13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g2a415273a14_0_98"/>
          <p:cNvSpPr txBox="1">
            <a:spLocks noGrp="1"/>
          </p:cNvSpPr>
          <p:nvPr>
            <p:ph type="title"/>
          </p:nvPr>
        </p:nvSpPr>
        <p:spPr>
          <a:xfrm>
            <a:off x="1073700" y="2539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Lemmatization &amp; Stemming</a:t>
            </a:r>
            <a:endParaRPr/>
          </a:p>
        </p:txBody>
      </p:sp>
      <p:sp>
        <p:nvSpPr>
          <p:cNvPr id="950" name="Google Shape;950;g2a415273a14_0_98"/>
          <p:cNvSpPr txBox="1">
            <a:spLocks noGrp="1"/>
          </p:cNvSpPr>
          <p:nvPr>
            <p:ph type="body" idx="1"/>
          </p:nvPr>
        </p:nvSpPr>
        <p:spPr>
          <a:xfrm>
            <a:off x="139075" y="1022650"/>
            <a:ext cx="8745000" cy="3285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sz="1400" b="1"/>
              <a:t>Lemmatization</a:t>
            </a:r>
            <a:endParaRPr sz="1400" b="1"/>
          </a:p>
          <a:p>
            <a:pPr marL="0" lvl="0" indent="0" algn="l" rtl="0">
              <a:spcBef>
                <a:spcPts val="600"/>
              </a:spcBef>
              <a:spcAft>
                <a:spcPts val="0"/>
              </a:spcAft>
              <a:buClr>
                <a:schemeClr val="dk1"/>
              </a:buClr>
              <a:buSzPts val="1100"/>
              <a:buFont typeface="Arial"/>
              <a:buNone/>
            </a:pPr>
            <a:r>
              <a:rPr lang="fr-FR" sz="1400"/>
              <a:t>Transforms a word into a canonical form (lemma) by standardizing gender (masculine or feminine), number (one or more), person (me, you, them...), mode (indicative, imperative...).  </a:t>
            </a:r>
            <a:endParaRPr sz="1400"/>
          </a:p>
          <a:p>
            <a:pPr marL="0" lvl="0" indent="0" algn="l" rtl="0">
              <a:spcBef>
                <a:spcPts val="600"/>
              </a:spcBef>
              <a:spcAft>
                <a:spcPts val="0"/>
              </a:spcAft>
              <a:buNone/>
            </a:pPr>
            <a:r>
              <a:rPr lang="fr-FR" sz="1400"/>
              <a:t>seeks →  seek</a:t>
            </a:r>
            <a:endParaRPr sz="1400"/>
          </a:p>
          <a:p>
            <a:pPr marL="0" lvl="0" indent="0" algn="l" rtl="0">
              <a:spcBef>
                <a:spcPts val="600"/>
              </a:spcBef>
              <a:spcAft>
                <a:spcPts val="0"/>
              </a:spcAft>
              <a:buClr>
                <a:schemeClr val="dk1"/>
              </a:buClr>
              <a:buSzPts val="1100"/>
              <a:buFont typeface="Arial"/>
              <a:buNone/>
            </a:pPr>
            <a:r>
              <a:rPr lang="fr-FR" sz="1400"/>
              <a:t>dogs → dog</a:t>
            </a:r>
            <a:endParaRPr sz="1400"/>
          </a:p>
          <a:p>
            <a:pPr marL="0" lvl="0" indent="0" algn="l" rtl="0">
              <a:spcBef>
                <a:spcPts val="600"/>
              </a:spcBef>
              <a:spcAft>
                <a:spcPts val="0"/>
              </a:spcAft>
              <a:buClr>
                <a:schemeClr val="dk1"/>
              </a:buClr>
              <a:buSzPts val="1100"/>
              <a:buFont typeface="Arial"/>
              <a:buNone/>
            </a:pPr>
            <a:r>
              <a:rPr lang="fr-FR" sz="1400" b="1"/>
              <a:t>Stemming </a:t>
            </a:r>
            <a:endParaRPr sz="1400" b="1"/>
          </a:p>
          <a:p>
            <a:pPr marL="0" lvl="0" indent="0" algn="l" rtl="0">
              <a:spcBef>
                <a:spcPts val="600"/>
              </a:spcBef>
              <a:spcAft>
                <a:spcPts val="0"/>
              </a:spcAft>
              <a:buClr>
                <a:schemeClr val="dk1"/>
              </a:buClr>
              <a:buSzPts val="1100"/>
              <a:buFont typeface="Arial"/>
              <a:buNone/>
            </a:pPr>
            <a:r>
              <a:rPr lang="fr-FR" sz="1400"/>
              <a:t>Transforms a word into a radical or root. The affixes (suffixes, prefixes, postfixes, antefixes) are removed, leaving only the root.</a:t>
            </a:r>
            <a:endParaRPr sz="1400"/>
          </a:p>
          <a:p>
            <a:pPr marL="0" lvl="0" indent="0" algn="l" rtl="0">
              <a:spcBef>
                <a:spcPts val="600"/>
              </a:spcBef>
              <a:spcAft>
                <a:spcPts val="0"/>
              </a:spcAft>
              <a:buClr>
                <a:schemeClr val="dk1"/>
              </a:buClr>
              <a:buSzPts val="1100"/>
              <a:buFont typeface="Arial"/>
              <a:buNone/>
            </a:pPr>
            <a:r>
              <a:rPr lang="fr-FR" sz="1400"/>
              <a:t>Sometimes same result as the lemmatization:</a:t>
            </a:r>
            <a:endParaRPr sz="1400"/>
          </a:p>
          <a:p>
            <a:pPr marL="0" lvl="0" indent="0" algn="l" rtl="0">
              <a:spcBef>
                <a:spcPts val="600"/>
              </a:spcBef>
              <a:spcAft>
                <a:spcPts val="0"/>
              </a:spcAft>
              <a:buClr>
                <a:schemeClr val="dk1"/>
              </a:buClr>
              <a:buSzPts val="1100"/>
              <a:buFont typeface="Arial"/>
              <a:buNone/>
            </a:pPr>
            <a:r>
              <a:rPr lang="fr-FR" sz="1400"/>
              <a:t>fishing, fished, fish, fisher → fish</a:t>
            </a:r>
            <a:endParaRPr sz="1400"/>
          </a:p>
          <a:p>
            <a:pPr marL="0" lvl="0" indent="0" algn="l" rtl="0">
              <a:spcBef>
                <a:spcPts val="600"/>
              </a:spcBef>
              <a:spcAft>
                <a:spcPts val="0"/>
              </a:spcAft>
              <a:buClr>
                <a:schemeClr val="dk1"/>
              </a:buClr>
              <a:buSzPts val="1100"/>
              <a:buFont typeface="Arial"/>
              <a:buNone/>
            </a:pPr>
            <a:r>
              <a:rPr lang="fr-FR" sz="1400"/>
              <a:t>Source of error sometimes: university, universe → univers</a:t>
            </a:r>
            <a:endParaRPr sz="1400"/>
          </a:p>
          <a:p>
            <a:pPr marL="0" lvl="0" indent="0" algn="l" rtl="0">
              <a:spcBef>
                <a:spcPts val="600"/>
              </a:spcBef>
              <a:spcAft>
                <a:spcPts val="0"/>
              </a:spcAft>
              <a:buNone/>
            </a:pPr>
            <a:endParaRPr sz="1400"/>
          </a:p>
        </p:txBody>
      </p:sp>
      <p:sp>
        <p:nvSpPr>
          <p:cNvPr id="951" name="Google Shape;951;g2a415273a14_0_9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8</a:t>
            </a:fld>
            <a:endParaRPr/>
          </a:p>
        </p:txBody>
      </p:sp>
      <p:pic>
        <p:nvPicPr>
          <p:cNvPr id="199" name="Google Shape;199;p30" descr="Ouvrier du bâtiment"/>
          <p:cNvPicPr preferRelativeResize="0"/>
          <p:nvPr/>
        </p:nvPicPr>
        <p:blipFill rotWithShape="1">
          <a:blip r:embed="rId3">
            <a:alphaModFix/>
          </a:blip>
          <a:srcRect/>
          <a:stretch/>
        </p:blipFill>
        <p:spPr>
          <a:xfrm>
            <a:off x="515980" y="1983740"/>
            <a:ext cx="1309607" cy="1309607"/>
          </a:xfrm>
          <a:prstGeom prst="rect">
            <a:avLst/>
          </a:prstGeom>
          <a:noFill/>
          <a:ln>
            <a:noFill/>
          </a:ln>
        </p:spPr>
      </p:pic>
      <p:sp>
        <p:nvSpPr>
          <p:cNvPr id="200" name="Google Shape;200;p30"/>
          <p:cNvSpPr txBox="1"/>
          <p:nvPr/>
        </p:nvSpPr>
        <p:spPr>
          <a:xfrm>
            <a:off x="2008742" y="1317668"/>
            <a:ext cx="6455044" cy="264174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400"/>
              <a:buFont typeface="Arial"/>
              <a:buAutoNum type="arabicPeriod"/>
            </a:pPr>
            <a:r>
              <a:rPr lang="fr-FR" sz="1400" b="0" i="0" u="none" strike="noStrike" cap="none">
                <a:solidFill>
                  <a:schemeClr val="dk1"/>
                </a:solidFill>
                <a:latin typeface="Roboto"/>
                <a:ea typeface="Roboto"/>
                <a:cs typeface="Roboto"/>
                <a:sym typeface="Roboto"/>
              </a:rPr>
              <a:t>Load the data from the "energy_data.json" file using Python.</a:t>
            </a:r>
            <a:endParaRPr/>
          </a:p>
          <a:p>
            <a:pPr marL="342900" marR="0" lvl="0" indent="-342900" algn="l" rtl="0">
              <a:lnSpc>
                <a:spcPct val="150000"/>
              </a:lnSpc>
              <a:spcBef>
                <a:spcPts val="0"/>
              </a:spcBef>
              <a:spcAft>
                <a:spcPts val="0"/>
              </a:spcAft>
              <a:buClr>
                <a:srgbClr val="000000"/>
              </a:buClr>
              <a:buSzPts val="1400"/>
              <a:buFont typeface="Arial"/>
              <a:buAutoNum type="arabicPeriod"/>
            </a:pPr>
            <a:r>
              <a:rPr lang="fr-FR" sz="1400" b="0" i="0" u="none" strike="noStrike" cap="none">
                <a:solidFill>
                  <a:schemeClr val="dk1"/>
                </a:solidFill>
                <a:latin typeface="Roboto"/>
                <a:ea typeface="Roboto"/>
                <a:cs typeface="Roboto"/>
                <a:sym typeface="Roboto"/>
              </a:rPr>
              <a:t>Filter out energy plants with a capacity greater than 40 MW.</a:t>
            </a:r>
            <a:endParaRPr/>
          </a:p>
          <a:p>
            <a:pPr marL="342900" marR="0" lvl="0" indent="-342900" algn="l" rtl="0">
              <a:lnSpc>
                <a:spcPct val="150000"/>
              </a:lnSpc>
              <a:spcBef>
                <a:spcPts val="0"/>
              </a:spcBef>
              <a:spcAft>
                <a:spcPts val="0"/>
              </a:spcAft>
              <a:buClr>
                <a:srgbClr val="000000"/>
              </a:buClr>
              <a:buSzPts val="1400"/>
              <a:buFont typeface="Arial"/>
              <a:buAutoNum type="arabicPeriod"/>
            </a:pPr>
            <a:r>
              <a:rPr lang="fr-FR" sz="1400" b="0" i="0" u="none" strike="noStrike" cap="none">
                <a:solidFill>
                  <a:schemeClr val="dk1"/>
                </a:solidFill>
                <a:latin typeface="Roboto"/>
                <a:ea typeface="Roboto"/>
                <a:cs typeface="Roboto"/>
                <a:sym typeface="Roboto"/>
              </a:rPr>
              <a:t>Calculate the total capacity of all remaining power plants.</a:t>
            </a:r>
            <a:endParaRPr/>
          </a:p>
          <a:p>
            <a:pPr marL="342900" marR="0" lvl="0" indent="-342900" algn="l" rtl="0">
              <a:lnSpc>
                <a:spcPct val="150000"/>
              </a:lnSpc>
              <a:spcBef>
                <a:spcPts val="0"/>
              </a:spcBef>
              <a:spcAft>
                <a:spcPts val="0"/>
              </a:spcAft>
              <a:buClr>
                <a:srgbClr val="000000"/>
              </a:buClr>
              <a:buSzPts val="1400"/>
              <a:buFont typeface="Arial"/>
              <a:buAutoNum type="arabicPeriod"/>
            </a:pPr>
            <a:r>
              <a:rPr lang="fr-FR" sz="1400" b="0" i="0" u="none" strike="noStrike" cap="none">
                <a:solidFill>
                  <a:schemeClr val="dk1"/>
                </a:solidFill>
                <a:latin typeface="Roboto"/>
                <a:ea typeface="Roboto"/>
                <a:cs typeface="Roboto"/>
                <a:sym typeface="Roboto"/>
              </a:rPr>
              <a:t>Identify the power plant closest to latitude 35.0 and longitude -120.0 using the haversine distance formula. </a:t>
            </a:r>
            <a:endParaRPr/>
          </a:p>
          <a:p>
            <a:pPr marL="342900" marR="0" lvl="0" indent="-342900" algn="l" rtl="0">
              <a:lnSpc>
                <a:spcPct val="150000"/>
              </a:lnSpc>
              <a:spcBef>
                <a:spcPts val="0"/>
              </a:spcBef>
              <a:spcAft>
                <a:spcPts val="0"/>
              </a:spcAft>
              <a:buClr>
                <a:srgbClr val="000000"/>
              </a:buClr>
              <a:buSzPts val="1400"/>
              <a:buFont typeface="Arial"/>
              <a:buAutoNum type="arabicPeriod"/>
            </a:pPr>
            <a:r>
              <a:rPr lang="fr-FR" sz="1400" b="0" i="0" u="none" strike="noStrike" cap="none">
                <a:solidFill>
                  <a:schemeClr val="dk1"/>
                </a:solidFill>
                <a:latin typeface="Roboto"/>
                <a:ea typeface="Roboto"/>
                <a:cs typeface="Roboto"/>
                <a:sym typeface="Roboto"/>
              </a:rPr>
              <a:t> Create a new JSON file named "filtered_energy_data.json" containing information on the filtered energy plants, the total capacity and details of the nearest plant.</a:t>
            </a:r>
            <a:endParaRPr/>
          </a:p>
        </p:txBody>
      </p:sp>
      <p:sp>
        <p:nvSpPr>
          <p:cNvPr id="201" name="Google Shape;201;p30"/>
          <p:cNvSpPr txBox="1">
            <a:spLocks noGrp="1"/>
          </p:cNvSpPr>
          <p:nvPr>
            <p:ph type="title"/>
          </p:nvPr>
        </p:nvSpPr>
        <p:spPr>
          <a:xfrm>
            <a:off x="1073700" y="25459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sz="2800">
                <a:solidFill>
                  <a:schemeClr val="accent2"/>
                </a:solidFill>
                <a:latin typeface="Roboto"/>
                <a:ea typeface="Roboto"/>
                <a:cs typeface="Roboto"/>
                <a:sym typeface="Roboto"/>
              </a:rPr>
              <a:t>Your turn !</a:t>
            </a:r>
            <a:endParaRPr sz="2800">
              <a:solidFill>
                <a:schemeClr val="accent2"/>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g2a415273a14_0_105"/>
          <p:cNvSpPr txBox="1">
            <a:spLocks noGrp="1"/>
          </p:cNvSpPr>
          <p:nvPr>
            <p:ph type="title"/>
          </p:nvPr>
        </p:nvSpPr>
        <p:spPr>
          <a:xfrm>
            <a:off x="1073700" y="29615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How to represent a document?</a:t>
            </a:r>
            <a:endParaRPr/>
          </a:p>
        </p:txBody>
      </p:sp>
      <p:sp>
        <p:nvSpPr>
          <p:cNvPr id="957" name="Google Shape;957;g2a415273a14_0_10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80</a:t>
            </a:fld>
            <a:endParaRPr/>
          </a:p>
        </p:txBody>
      </p:sp>
      <p:sp>
        <p:nvSpPr>
          <p:cNvPr id="958" name="Google Shape;958;g2a415273a14_0_105"/>
          <p:cNvSpPr/>
          <p:nvPr/>
        </p:nvSpPr>
        <p:spPr>
          <a:xfrm>
            <a:off x="5166975" y="1996225"/>
            <a:ext cx="1353600" cy="13212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fr-FR" sz="1800">
                <a:solidFill>
                  <a:schemeClr val="dk1"/>
                </a:solidFill>
              </a:rPr>
              <a:t>Bag of Words</a:t>
            </a:r>
            <a:endParaRPr/>
          </a:p>
        </p:txBody>
      </p:sp>
      <p:sp>
        <p:nvSpPr>
          <p:cNvPr id="959" name="Google Shape;959;g2a415273a14_0_105"/>
          <p:cNvSpPr/>
          <p:nvPr/>
        </p:nvSpPr>
        <p:spPr>
          <a:xfrm>
            <a:off x="2893425" y="1085013"/>
            <a:ext cx="1993800" cy="20619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fr-FR" sz="1800">
                <a:solidFill>
                  <a:schemeClr val="dk1"/>
                </a:solidFill>
              </a:rPr>
              <a:t>One-hot vector encoding</a:t>
            </a:r>
            <a:endParaRPr/>
          </a:p>
        </p:txBody>
      </p:sp>
      <p:sp>
        <p:nvSpPr>
          <p:cNvPr id="960" name="Google Shape;960;g2a415273a14_0_105"/>
          <p:cNvSpPr/>
          <p:nvPr/>
        </p:nvSpPr>
        <p:spPr>
          <a:xfrm>
            <a:off x="3835075" y="3219975"/>
            <a:ext cx="1691100" cy="1710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fr-FR" sz="1800">
                <a:solidFill>
                  <a:schemeClr val="dk1"/>
                </a:solidFill>
              </a:rPr>
              <a:t>word2vec</a:t>
            </a:r>
            <a:endParaRPr/>
          </a:p>
        </p:txBody>
      </p:sp>
      <p:sp>
        <p:nvSpPr>
          <p:cNvPr id="961" name="Google Shape;961;g2a415273a14_0_105"/>
          <p:cNvSpPr/>
          <p:nvPr/>
        </p:nvSpPr>
        <p:spPr>
          <a:xfrm>
            <a:off x="1574550" y="2907450"/>
            <a:ext cx="1827300" cy="17109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fr-FR" sz="1300">
                <a:solidFill>
                  <a:schemeClr val="dk1"/>
                </a:solidFill>
              </a:rPr>
              <a:t>Transformers</a:t>
            </a:r>
            <a:endParaRPr sz="900"/>
          </a:p>
        </p:txBody>
      </p:sp>
      <p:sp>
        <p:nvSpPr>
          <p:cNvPr id="962" name="Google Shape;962;g2a415273a14_0_105"/>
          <p:cNvSpPr/>
          <p:nvPr/>
        </p:nvSpPr>
        <p:spPr>
          <a:xfrm>
            <a:off x="6426250" y="942875"/>
            <a:ext cx="1353600" cy="13212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fr-FR" sz="1800">
                <a:solidFill>
                  <a:schemeClr val="dk1"/>
                </a:solidFill>
              </a:rPr>
              <a:t>TF-IDF</a:t>
            </a:r>
            <a:endParaRPr/>
          </a:p>
        </p:txBody>
      </p:sp>
      <p:sp>
        <p:nvSpPr>
          <p:cNvPr id="963" name="Google Shape;963;g2a415273a14_0_105"/>
          <p:cNvSpPr/>
          <p:nvPr/>
        </p:nvSpPr>
        <p:spPr>
          <a:xfrm>
            <a:off x="327475" y="1368300"/>
            <a:ext cx="1691100" cy="1710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600"/>
              </a:spcBef>
              <a:spcAft>
                <a:spcPts val="0"/>
              </a:spcAft>
              <a:buNone/>
            </a:pPr>
            <a:r>
              <a:rPr lang="fr-FR" sz="1800">
                <a:solidFill>
                  <a:schemeClr val="dk1"/>
                </a:solidFill>
              </a:rPr>
              <a:t>doc2vec</a:t>
            </a:r>
            <a:endParaRPr/>
          </a:p>
        </p:txBody>
      </p:sp>
      <p:sp>
        <p:nvSpPr>
          <p:cNvPr id="964" name="Google Shape;964;g2a415273a14_0_105"/>
          <p:cNvSpPr/>
          <p:nvPr/>
        </p:nvSpPr>
        <p:spPr>
          <a:xfrm>
            <a:off x="6426250" y="2764300"/>
            <a:ext cx="1993800" cy="20619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600"/>
              </a:spcBef>
              <a:spcAft>
                <a:spcPts val="0"/>
              </a:spcAft>
              <a:buNone/>
            </a:pPr>
            <a:r>
              <a:rPr lang="fr-FR" sz="1800">
                <a:solidFill>
                  <a:schemeClr val="dk1"/>
                </a:solidFill>
              </a:rPr>
              <a:t>skip-though vectors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05"/>
          <p:cNvSpPr txBox="1">
            <a:spLocks noGrp="1"/>
          </p:cNvSpPr>
          <p:nvPr>
            <p:ph type="ctrTitle"/>
          </p:nvPr>
        </p:nvSpPr>
        <p:spPr>
          <a:xfrm>
            <a:off x="2847975" y="3363425"/>
            <a:ext cx="5610300"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fr-FR"/>
              <a:t>Elasticsearch for geospatial data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06"/>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endParaRPr/>
          </a:p>
        </p:txBody>
      </p:sp>
      <p:sp>
        <p:nvSpPr>
          <p:cNvPr id="975" name="Google Shape;975;p106"/>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fr-FR"/>
              <a:t>https://www.elastic.co/guide/en/elasticsearch/reference/current/geospatial-analysis.html#:~:text=Elasticsearch%20supports%20two%20types%20of,to%20index%20geo%20data%20fields.</a:t>
            </a:r>
            <a:endParaRPr/>
          </a:p>
        </p:txBody>
      </p:sp>
      <p:sp>
        <p:nvSpPr>
          <p:cNvPr id="976" name="Google Shape;976;p106"/>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g2a7b9e6392d_0_5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Geospatial data representation</a:t>
            </a:r>
            <a:endParaRPr/>
          </a:p>
        </p:txBody>
      </p:sp>
      <p:sp>
        <p:nvSpPr>
          <p:cNvPr id="982" name="Google Shape;982;g2a7b9e6392d_0_51"/>
          <p:cNvSpPr txBox="1">
            <a:spLocks noGrp="1"/>
          </p:cNvSpPr>
          <p:nvPr>
            <p:ph type="body" idx="1"/>
          </p:nvPr>
        </p:nvSpPr>
        <p:spPr>
          <a:xfrm>
            <a:off x="1073700" y="2033650"/>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sz="1500">
                <a:solidFill>
                  <a:srgbClr val="242424"/>
                </a:solidFill>
                <a:highlight>
                  <a:srgbClr val="FFFFFF"/>
                </a:highlight>
              </a:rPr>
              <a:t>To represent </a:t>
            </a:r>
            <a:r>
              <a:rPr lang="fr-FR" sz="1500" b="1">
                <a:solidFill>
                  <a:srgbClr val="242424"/>
                </a:solidFill>
                <a:highlight>
                  <a:srgbClr val="FFFFFF"/>
                </a:highlight>
              </a:rPr>
              <a:t>geospatial </a:t>
            </a:r>
            <a:r>
              <a:rPr lang="fr-FR" sz="1500">
                <a:solidFill>
                  <a:srgbClr val="242424"/>
                </a:solidFill>
                <a:highlight>
                  <a:srgbClr val="FFFFFF"/>
                </a:highlight>
              </a:rPr>
              <a:t>data in ElasticSearch, you have two data types: </a:t>
            </a:r>
            <a:endParaRPr sz="1500">
              <a:solidFill>
                <a:srgbClr val="242424"/>
              </a:solidFill>
              <a:highlight>
                <a:srgbClr val="FFFFFF"/>
              </a:highlight>
            </a:endParaRPr>
          </a:p>
          <a:p>
            <a:pPr marL="457200" lvl="0" indent="-323850" algn="l" rtl="0">
              <a:spcBef>
                <a:spcPts val="600"/>
              </a:spcBef>
              <a:spcAft>
                <a:spcPts val="0"/>
              </a:spcAft>
              <a:buClr>
                <a:srgbClr val="242424"/>
              </a:buClr>
              <a:buSzPts val="1500"/>
              <a:buChar char="➔"/>
            </a:pPr>
            <a:r>
              <a:rPr lang="fr-FR" sz="1500">
                <a:solidFill>
                  <a:srgbClr val="242424"/>
                </a:solidFill>
                <a:highlight>
                  <a:srgbClr val="FFFFFF"/>
                </a:highlight>
              </a:rPr>
              <a:t>“geo_point” </a:t>
            </a:r>
            <a:endParaRPr sz="1500">
              <a:solidFill>
                <a:srgbClr val="242424"/>
              </a:solidFill>
              <a:highlight>
                <a:srgbClr val="FFFFFF"/>
              </a:highlight>
            </a:endParaRPr>
          </a:p>
          <a:p>
            <a:pPr marL="457200" lvl="0" indent="-323850" algn="l" rtl="0">
              <a:spcBef>
                <a:spcPts val="0"/>
              </a:spcBef>
              <a:spcAft>
                <a:spcPts val="0"/>
              </a:spcAft>
              <a:buClr>
                <a:srgbClr val="242424"/>
              </a:buClr>
              <a:buSzPts val="1500"/>
              <a:buChar char="➔"/>
            </a:pPr>
            <a:r>
              <a:rPr lang="fr-FR" sz="1500">
                <a:solidFill>
                  <a:srgbClr val="242424"/>
                </a:solidFill>
                <a:highlight>
                  <a:srgbClr val="FFFFFF"/>
                </a:highlight>
              </a:rPr>
              <a:t>“geo_shape”</a:t>
            </a:r>
            <a:endParaRPr/>
          </a:p>
        </p:txBody>
      </p:sp>
      <p:sp>
        <p:nvSpPr>
          <p:cNvPr id="983" name="Google Shape;983;g2a7b9e6392d_0_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g2a7b9e6392d_0_5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Geo Point</a:t>
            </a:r>
            <a:endParaRPr/>
          </a:p>
        </p:txBody>
      </p:sp>
      <p:sp>
        <p:nvSpPr>
          <p:cNvPr id="989" name="Google Shape;989;g2a7b9e6392d_0_5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lnSpc>
                <a:spcPct val="105882"/>
              </a:lnSpc>
              <a:spcBef>
                <a:spcPts val="2900"/>
              </a:spcBef>
              <a:spcAft>
                <a:spcPts val="0"/>
              </a:spcAft>
              <a:buClr>
                <a:schemeClr val="dk1"/>
              </a:buClr>
              <a:buSzPts val="1100"/>
              <a:buFont typeface="Arial"/>
              <a:buNone/>
            </a:pPr>
            <a:r>
              <a:rPr lang="fr-FR" sz="1150">
                <a:solidFill>
                  <a:srgbClr val="242424"/>
                </a:solidFill>
                <a:highlight>
                  <a:srgbClr val="F2F2F2"/>
                </a:highlight>
                <a:latin typeface="Courier New"/>
                <a:ea typeface="Courier New"/>
                <a:cs typeface="Courier New"/>
                <a:sym typeface="Courier New"/>
              </a:rPr>
              <a:t>geo_point</a:t>
            </a:r>
            <a:endParaRPr sz="1150">
              <a:solidFill>
                <a:srgbClr val="242424"/>
              </a:solidFill>
              <a:highlight>
                <a:srgbClr val="F2F2F2"/>
              </a:highlight>
              <a:latin typeface="Courier New"/>
              <a:ea typeface="Courier New"/>
              <a:cs typeface="Courier New"/>
              <a:sym typeface="Courier New"/>
            </a:endParaRPr>
          </a:p>
          <a:p>
            <a:pPr marL="0" lvl="0" indent="0" algn="l" rtl="0">
              <a:lnSpc>
                <a:spcPct val="100000"/>
              </a:lnSpc>
              <a:spcBef>
                <a:spcPts val="1400"/>
              </a:spcBef>
              <a:spcAft>
                <a:spcPts val="0"/>
              </a:spcAft>
              <a:buClr>
                <a:schemeClr val="dk1"/>
              </a:buClr>
              <a:buSzPts val="1100"/>
              <a:buFont typeface="Arial"/>
              <a:buNone/>
            </a:pPr>
            <a:r>
              <a:rPr lang="fr-FR" sz="1400">
                <a:highlight>
                  <a:srgbClr val="FFFFFF"/>
                </a:highlight>
              </a:rPr>
              <a:t>fields accept latitude-longitude pairs, which can be used:</a:t>
            </a:r>
            <a:endParaRPr sz="1400">
              <a:highlight>
                <a:srgbClr val="FFFFFF"/>
              </a:highlight>
            </a:endParaRPr>
          </a:p>
          <a:p>
            <a:pPr marL="749300" lvl="0" indent="-317500" algn="l" rtl="0">
              <a:lnSpc>
                <a:spcPct val="100000"/>
              </a:lnSpc>
              <a:spcBef>
                <a:spcPts val="3200"/>
              </a:spcBef>
              <a:spcAft>
                <a:spcPts val="0"/>
              </a:spcAft>
              <a:buSzPts val="1400"/>
              <a:buFont typeface="Arial"/>
              <a:buChar char="●"/>
            </a:pPr>
            <a:r>
              <a:rPr lang="fr-FR" sz="1400">
                <a:highlight>
                  <a:srgbClr val="FFFFFF"/>
                </a:highlight>
              </a:rPr>
              <a:t>to find geo-points within a </a:t>
            </a:r>
            <a:r>
              <a:rPr lang="fr-FR" sz="1400">
                <a:highlight>
                  <a:srgbClr val="FFFFFF"/>
                </a:highlight>
                <a:uFill>
                  <a:noFill/>
                </a:uFill>
                <a:hlinkClick r:id="rId3"/>
              </a:rPr>
              <a:t>bounding box</a:t>
            </a:r>
            <a:r>
              <a:rPr lang="fr-FR" sz="1400">
                <a:highlight>
                  <a:srgbClr val="FFFFFF"/>
                </a:highlight>
              </a:rPr>
              <a:t>, within a certain </a:t>
            </a:r>
            <a:r>
              <a:rPr lang="fr-FR" sz="1400">
                <a:highlight>
                  <a:srgbClr val="FFFFFF"/>
                </a:highlight>
                <a:uFill>
                  <a:noFill/>
                </a:uFill>
                <a:hlinkClick r:id="rId4"/>
              </a:rPr>
              <a:t>distance</a:t>
            </a:r>
            <a:r>
              <a:rPr lang="fr-FR" sz="1400">
                <a:highlight>
                  <a:srgbClr val="FFFFFF"/>
                </a:highlight>
              </a:rPr>
              <a:t> of a central point, or within a </a:t>
            </a:r>
            <a:r>
              <a:rPr lang="fr-FR" sz="1400">
                <a:highlight>
                  <a:srgbClr val="FFFFFF"/>
                </a:highlight>
                <a:uFill>
                  <a:noFill/>
                </a:uFill>
                <a:hlinkClick r:id="rId5"/>
              </a:rPr>
              <a:t>polygon</a:t>
            </a:r>
            <a:r>
              <a:rPr lang="fr-FR" sz="1400">
                <a:highlight>
                  <a:srgbClr val="FFFFFF"/>
                </a:highlight>
              </a:rPr>
              <a:t>.</a:t>
            </a:r>
            <a:endParaRPr sz="1400">
              <a:highlight>
                <a:srgbClr val="FFFFFF"/>
              </a:highlight>
            </a:endParaRPr>
          </a:p>
          <a:p>
            <a:pPr marL="749300" lvl="0" indent="-317500" algn="l" rtl="0">
              <a:lnSpc>
                <a:spcPct val="100000"/>
              </a:lnSpc>
              <a:spcBef>
                <a:spcPts val="0"/>
              </a:spcBef>
              <a:spcAft>
                <a:spcPts val="0"/>
              </a:spcAft>
              <a:buSzPts val="1400"/>
              <a:buFont typeface="Arial"/>
              <a:buChar char="●"/>
            </a:pPr>
            <a:r>
              <a:rPr lang="fr-FR" sz="1400">
                <a:highlight>
                  <a:srgbClr val="FFFFFF"/>
                </a:highlight>
              </a:rPr>
              <a:t>to aggregate documents </a:t>
            </a:r>
            <a:r>
              <a:rPr lang="fr-FR" sz="1400">
                <a:highlight>
                  <a:srgbClr val="FFFFFF"/>
                </a:highlight>
                <a:uFill>
                  <a:noFill/>
                </a:uFill>
                <a:hlinkClick r:id="rId6"/>
              </a:rPr>
              <a:t>geographically</a:t>
            </a:r>
            <a:r>
              <a:rPr lang="fr-FR" sz="1400">
                <a:highlight>
                  <a:srgbClr val="FFFFFF"/>
                </a:highlight>
              </a:rPr>
              <a:t> or by </a:t>
            </a:r>
            <a:r>
              <a:rPr lang="fr-FR" sz="1400">
                <a:highlight>
                  <a:srgbClr val="FFFFFF"/>
                </a:highlight>
                <a:uFill>
                  <a:noFill/>
                </a:uFill>
                <a:hlinkClick r:id="rId7"/>
              </a:rPr>
              <a:t>distance</a:t>
            </a:r>
            <a:r>
              <a:rPr lang="fr-FR" sz="1400">
                <a:highlight>
                  <a:srgbClr val="FFFFFF"/>
                </a:highlight>
              </a:rPr>
              <a:t> from a central point.</a:t>
            </a:r>
            <a:endParaRPr sz="1400">
              <a:highlight>
                <a:srgbClr val="FFFFFF"/>
              </a:highlight>
            </a:endParaRPr>
          </a:p>
          <a:p>
            <a:pPr marL="749300" lvl="0" indent="-317500" algn="l" rtl="0">
              <a:lnSpc>
                <a:spcPct val="100000"/>
              </a:lnSpc>
              <a:spcBef>
                <a:spcPts val="0"/>
              </a:spcBef>
              <a:spcAft>
                <a:spcPts val="0"/>
              </a:spcAft>
              <a:buSzPts val="1400"/>
              <a:buFont typeface="Arial"/>
              <a:buChar char="●"/>
            </a:pPr>
            <a:r>
              <a:rPr lang="fr-FR" sz="1400">
                <a:highlight>
                  <a:srgbClr val="FFFFFF"/>
                </a:highlight>
              </a:rPr>
              <a:t>to integrate distance into a document’s </a:t>
            </a:r>
            <a:r>
              <a:rPr lang="fr-FR" sz="1400">
                <a:highlight>
                  <a:srgbClr val="FFFFFF"/>
                </a:highlight>
                <a:uFill>
                  <a:noFill/>
                </a:uFill>
                <a:hlinkClick r:id="rId8"/>
              </a:rPr>
              <a:t>relevance score</a:t>
            </a:r>
            <a:r>
              <a:rPr lang="fr-FR" sz="1400">
                <a:highlight>
                  <a:srgbClr val="FFFFFF"/>
                </a:highlight>
              </a:rPr>
              <a:t>.</a:t>
            </a:r>
            <a:endParaRPr sz="1400">
              <a:highlight>
                <a:srgbClr val="FFFFFF"/>
              </a:highlight>
            </a:endParaRPr>
          </a:p>
          <a:p>
            <a:pPr marL="749300" lvl="0" indent="-317500" algn="l" rtl="0">
              <a:lnSpc>
                <a:spcPct val="100000"/>
              </a:lnSpc>
              <a:spcBef>
                <a:spcPts val="0"/>
              </a:spcBef>
              <a:spcAft>
                <a:spcPts val="0"/>
              </a:spcAft>
              <a:buSzPts val="1400"/>
              <a:buFont typeface="Arial"/>
              <a:buChar char="●"/>
            </a:pPr>
            <a:r>
              <a:rPr lang="fr-FR" sz="1400">
                <a:highlight>
                  <a:srgbClr val="FFFFFF"/>
                </a:highlight>
              </a:rPr>
              <a:t>to </a:t>
            </a:r>
            <a:r>
              <a:rPr lang="fr-FR" sz="1400">
                <a:highlight>
                  <a:srgbClr val="FFFFFF"/>
                </a:highlight>
                <a:uFill>
                  <a:noFill/>
                </a:uFill>
                <a:hlinkClick r:id="rId9"/>
              </a:rPr>
              <a:t>sort</a:t>
            </a:r>
            <a:r>
              <a:rPr lang="fr-FR" sz="1400">
                <a:highlight>
                  <a:srgbClr val="FFFFFF"/>
                </a:highlight>
              </a:rPr>
              <a:t> documents by distance.</a:t>
            </a:r>
            <a:endParaRPr sz="1400">
              <a:highlight>
                <a:srgbClr val="FFFFFF"/>
              </a:highlight>
            </a:endParaRPr>
          </a:p>
          <a:p>
            <a:pPr marL="0" lvl="0" indent="0" algn="l" rtl="0">
              <a:spcBef>
                <a:spcPts val="600"/>
              </a:spcBef>
              <a:spcAft>
                <a:spcPts val="0"/>
              </a:spcAft>
              <a:buNone/>
            </a:pPr>
            <a:endParaRPr sz="1400"/>
          </a:p>
        </p:txBody>
      </p:sp>
      <p:sp>
        <p:nvSpPr>
          <p:cNvPr id="990" name="Google Shape;990;g2a7b9e6392d_0_5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2a7b9e6392d_0_72"/>
          <p:cNvSpPr txBox="1">
            <a:spLocks noGrp="1"/>
          </p:cNvSpPr>
          <p:nvPr>
            <p:ph type="title"/>
          </p:nvPr>
        </p:nvSpPr>
        <p:spPr>
          <a:xfrm>
            <a:off x="932975" y="27837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Geo shape</a:t>
            </a:r>
            <a:endParaRPr/>
          </a:p>
        </p:txBody>
      </p:sp>
      <p:sp>
        <p:nvSpPr>
          <p:cNvPr id="996" name="Google Shape;996;g2a7b9e6392d_0_72"/>
          <p:cNvSpPr txBox="1">
            <a:spLocks noGrp="1"/>
          </p:cNvSpPr>
          <p:nvPr>
            <p:ph type="body" idx="1"/>
          </p:nvPr>
        </p:nvSpPr>
        <p:spPr>
          <a:xfrm>
            <a:off x="1073700" y="943400"/>
            <a:ext cx="6996600" cy="1922100"/>
          </a:xfrm>
          <a:prstGeom prst="rect">
            <a:avLst/>
          </a:prstGeom>
        </p:spPr>
        <p:txBody>
          <a:bodyPr spcFirstLastPara="1" wrap="square" lIns="91425" tIns="91425" rIns="91425" bIns="91425" anchor="t" anchorCtr="0">
            <a:noAutofit/>
          </a:bodyPr>
          <a:lstStyle/>
          <a:p>
            <a:pPr marL="228600" marR="228600" lvl="0" indent="0" algn="l" rtl="0">
              <a:lnSpc>
                <a:spcPct val="100000"/>
              </a:lnSpc>
              <a:spcBef>
                <a:spcPts val="2900"/>
              </a:spcBef>
              <a:spcAft>
                <a:spcPts val="0"/>
              </a:spcAft>
              <a:buClr>
                <a:schemeClr val="dk1"/>
              </a:buClr>
              <a:buSzPts val="1100"/>
              <a:buFont typeface="Arial"/>
              <a:buNone/>
            </a:pPr>
            <a:r>
              <a:rPr lang="fr-FR" sz="1400">
                <a:solidFill>
                  <a:srgbClr val="242424"/>
                </a:solidFill>
                <a:highlight>
                  <a:srgbClr val="F2F2F2"/>
                </a:highlight>
                <a:latin typeface="Courier New"/>
                <a:ea typeface="Courier New"/>
                <a:cs typeface="Courier New"/>
                <a:sym typeface="Courier New"/>
              </a:rPr>
              <a:t>geo_shape</a:t>
            </a:r>
            <a:endParaRPr sz="1400">
              <a:solidFill>
                <a:srgbClr val="242424"/>
              </a:solidFill>
              <a:highlight>
                <a:srgbClr val="F2F2F2"/>
              </a:highlight>
              <a:latin typeface="Courier New"/>
              <a:ea typeface="Courier New"/>
              <a:cs typeface="Courier New"/>
              <a:sym typeface="Courier New"/>
            </a:endParaRPr>
          </a:p>
          <a:p>
            <a:pPr marL="228600" marR="228600" lvl="0" indent="0" algn="l" rtl="0">
              <a:lnSpc>
                <a:spcPct val="100000"/>
              </a:lnSpc>
              <a:spcBef>
                <a:spcPts val="1400"/>
              </a:spcBef>
              <a:spcAft>
                <a:spcPts val="0"/>
              </a:spcAft>
              <a:buClr>
                <a:schemeClr val="dk1"/>
              </a:buClr>
              <a:buSzPts val="1100"/>
              <a:buFont typeface="Arial"/>
              <a:buNone/>
            </a:pPr>
            <a:r>
              <a:rPr lang="fr-FR" sz="1400">
                <a:solidFill>
                  <a:srgbClr val="242424"/>
                </a:solidFill>
                <a:latin typeface="Georgia"/>
                <a:ea typeface="Georgia"/>
                <a:cs typeface="Georgia"/>
                <a:sym typeface="Georgia"/>
              </a:rPr>
              <a:t>With this data type you can have more representation </a:t>
            </a:r>
            <a:r>
              <a:rPr lang="fr-FR" sz="1400" b="1">
                <a:solidFill>
                  <a:srgbClr val="242424"/>
                </a:solidFill>
                <a:latin typeface="Georgia"/>
                <a:ea typeface="Georgia"/>
                <a:cs typeface="Georgia"/>
                <a:sym typeface="Georgia"/>
              </a:rPr>
              <a:t>geospacial</a:t>
            </a:r>
            <a:r>
              <a:rPr lang="fr-FR" sz="1400">
                <a:solidFill>
                  <a:srgbClr val="242424"/>
                </a:solidFill>
                <a:latin typeface="Georgia"/>
                <a:ea typeface="Georgia"/>
                <a:cs typeface="Georgia"/>
                <a:sym typeface="Georgia"/>
              </a:rPr>
              <a:t> data :</a:t>
            </a:r>
            <a:endParaRPr sz="1400">
              <a:solidFill>
                <a:srgbClr val="242424"/>
              </a:solidFill>
              <a:latin typeface="Georgia"/>
              <a:ea typeface="Georgia"/>
              <a:cs typeface="Georgia"/>
              <a:sym typeface="Georgia"/>
            </a:endParaRPr>
          </a:p>
          <a:p>
            <a:pPr marL="977900" marR="228600" lvl="0" indent="-317500" algn="l" rtl="0">
              <a:lnSpc>
                <a:spcPct val="100000"/>
              </a:lnSpc>
              <a:spcBef>
                <a:spcPts val="3200"/>
              </a:spcBef>
              <a:spcAft>
                <a:spcPts val="0"/>
              </a:spcAft>
              <a:buClr>
                <a:srgbClr val="242424"/>
              </a:buClr>
              <a:buSzPts val="1400"/>
              <a:buFont typeface="Georgia"/>
              <a:buChar char="●"/>
            </a:pPr>
            <a:r>
              <a:rPr lang="fr-FR" sz="1400" b="1">
                <a:solidFill>
                  <a:srgbClr val="242424"/>
                </a:solidFill>
                <a:latin typeface="Georgia"/>
                <a:ea typeface="Georgia"/>
                <a:cs typeface="Georgia"/>
                <a:sym typeface="Georgia"/>
              </a:rPr>
              <a:t>Point</a:t>
            </a:r>
            <a:r>
              <a:rPr lang="fr-FR" sz="1400">
                <a:solidFill>
                  <a:srgbClr val="242424"/>
                </a:solidFill>
                <a:latin typeface="Georgia"/>
                <a:ea typeface="Georgia"/>
                <a:cs typeface="Georgia"/>
                <a:sym typeface="Georgia"/>
              </a:rPr>
              <a:t>: defined by an one point with latitude and longitude.</a:t>
            </a:r>
            <a:endParaRPr sz="1400">
              <a:solidFill>
                <a:srgbClr val="242424"/>
              </a:solidFill>
              <a:latin typeface="Georgia"/>
              <a:ea typeface="Georgia"/>
              <a:cs typeface="Georgia"/>
              <a:sym typeface="Georgia"/>
            </a:endParaRPr>
          </a:p>
          <a:p>
            <a:pPr marL="977900" marR="228600" lvl="0" indent="-317500" algn="l" rtl="0">
              <a:lnSpc>
                <a:spcPct val="100000"/>
              </a:lnSpc>
              <a:spcBef>
                <a:spcPts val="0"/>
              </a:spcBef>
              <a:spcAft>
                <a:spcPts val="0"/>
              </a:spcAft>
              <a:buClr>
                <a:srgbClr val="242424"/>
              </a:buClr>
              <a:buSzPts val="1400"/>
              <a:buFont typeface="Georgia"/>
              <a:buChar char="●"/>
            </a:pPr>
            <a:r>
              <a:rPr lang="fr-FR" sz="1400" b="1">
                <a:solidFill>
                  <a:srgbClr val="242424"/>
                </a:solidFill>
                <a:latin typeface="Georgia"/>
                <a:ea typeface="Georgia"/>
                <a:cs typeface="Georgia"/>
                <a:sym typeface="Georgia"/>
              </a:rPr>
              <a:t>Linestring</a:t>
            </a:r>
            <a:r>
              <a:rPr lang="fr-FR" sz="1400">
                <a:solidFill>
                  <a:srgbClr val="242424"/>
                </a:solidFill>
                <a:latin typeface="Georgia"/>
                <a:ea typeface="Georgia"/>
                <a:cs typeface="Georgia"/>
                <a:sym typeface="Georgia"/>
              </a:rPr>
              <a:t>: defined by an array of two or more positions.</a:t>
            </a:r>
            <a:endParaRPr sz="1400">
              <a:solidFill>
                <a:srgbClr val="242424"/>
              </a:solidFill>
              <a:latin typeface="Georgia"/>
              <a:ea typeface="Georgia"/>
              <a:cs typeface="Georgia"/>
              <a:sym typeface="Georgia"/>
            </a:endParaRPr>
          </a:p>
          <a:p>
            <a:pPr marL="977900" marR="228600" lvl="0" indent="-317500" algn="l" rtl="0">
              <a:lnSpc>
                <a:spcPct val="100000"/>
              </a:lnSpc>
              <a:spcBef>
                <a:spcPts val="0"/>
              </a:spcBef>
              <a:spcAft>
                <a:spcPts val="0"/>
              </a:spcAft>
              <a:buClr>
                <a:srgbClr val="242424"/>
              </a:buClr>
              <a:buSzPts val="1400"/>
              <a:buFont typeface="Georgia"/>
              <a:buChar char="●"/>
            </a:pPr>
            <a:r>
              <a:rPr lang="fr-FR" sz="1400" b="1">
                <a:solidFill>
                  <a:srgbClr val="242424"/>
                </a:solidFill>
                <a:latin typeface="Georgia"/>
                <a:ea typeface="Georgia"/>
                <a:cs typeface="Georgia"/>
                <a:sym typeface="Georgia"/>
              </a:rPr>
              <a:t>Polygon</a:t>
            </a:r>
            <a:r>
              <a:rPr lang="fr-FR" sz="1400">
                <a:solidFill>
                  <a:srgbClr val="242424"/>
                </a:solidFill>
                <a:latin typeface="Georgia"/>
                <a:ea typeface="Georgia"/>
                <a:cs typeface="Georgia"/>
                <a:sym typeface="Georgia"/>
              </a:rPr>
              <a:t>: defined by a list of a list of points.</a:t>
            </a:r>
            <a:endParaRPr sz="1400">
              <a:solidFill>
                <a:srgbClr val="242424"/>
              </a:solidFill>
              <a:latin typeface="Georgia"/>
              <a:ea typeface="Georgia"/>
              <a:cs typeface="Georgia"/>
              <a:sym typeface="Georgia"/>
            </a:endParaRPr>
          </a:p>
          <a:p>
            <a:pPr marL="977900" marR="228600" lvl="0" indent="-317500" algn="l" rtl="0">
              <a:lnSpc>
                <a:spcPct val="100000"/>
              </a:lnSpc>
              <a:spcBef>
                <a:spcPts val="0"/>
              </a:spcBef>
              <a:spcAft>
                <a:spcPts val="0"/>
              </a:spcAft>
              <a:buClr>
                <a:srgbClr val="242424"/>
              </a:buClr>
              <a:buSzPts val="1400"/>
              <a:buFont typeface="Georgia"/>
              <a:buChar char="●"/>
            </a:pPr>
            <a:r>
              <a:rPr lang="fr-FR" sz="1400" b="1">
                <a:solidFill>
                  <a:srgbClr val="242424"/>
                </a:solidFill>
                <a:latin typeface="Georgia"/>
                <a:ea typeface="Georgia"/>
                <a:cs typeface="Georgia"/>
                <a:sym typeface="Georgia"/>
              </a:rPr>
              <a:t>Multipoint</a:t>
            </a:r>
            <a:r>
              <a:rPr lang="fr-FR" sz="1400">
                <a:solidFill>
                  <a:srgbClr val="242424"/>
                </a:solidFill>
                <a:latin typeface="Georgia"/>
                <a:ea typeface="Georgia"/>
                <a:cs typeface="Georgia"/>
                <a:sym typeface="Georgia"/>
              </a:rPr>
              <a:t>: a list of geojson points.</a:t>
            </a:r>
            <a:endParaRPr sz="1400">
              <a:solidFill>
                <a:srgbClr val="242424"/>
              </a:solidFill>
              <a:latin typeface="Georgia"/>
              <a:ea typeface="Georgia"/>
              <a:cs typeface="Georgia"/>
              <a:sym typeface="Georgia"/>
            </a:endParaRPr>
          </a:p>
          <a:p>
            <a:pPr marL="977900" marR="228600" lvl="0" indent="-317500" algn="l" rtl="0">
              <a:lnSpc>
                <a:spcPct val="100000"/>
              </a:lnSpc>
              <a:spcBef>
                <a:spcPts val="0"/>
              </a:spcBef>
              <a:spcAft>
                <a:spcPts val="0"/>
              </a:spcAft>
              <a:buClr>
                <a:srgbClr val="242424"/>
              </a:buClr>
              <a:buSzPts val="1400"/>
              <a:buFont typeface="Georgia"/>
              <a:buChar char="●"/>
            </a:pPr>
            <a:r>
              <a:rPr lang="fr-FR" sz="1400" b="1">
                <a:solidFill>
                  <a:srgbClr val="242424"/>
                </a:solidFill>
                <a:latin typeface="Georgia"/>
                <a:ea typeface="Georgia"/>
                <a:cs typeface="Georgia"/>
                <a:sym typeface="Georgia"/>
              </a:rPr>
              <a:t>Multilinestring</a:t>
            </a:r>
            <a:r>
              <a:rPr lang="fr-FR" sz="1400">
                <a:solidFill>
                  <a:srgbClr val="242424"/>
                </a:solidFill>
                <a:latin typeface="Georgia"/>
                <a:ea typeface="Georgia"/>
                <a:cs typeface="Georgia"/>
                <a:sym typeface="Georgia"/>
              </a:rPr>
              <a:t>: is an example of a list of geojson linestrings.</a:t>
            </a:r>
            <a:endParaRPr sz="1400">
              <a:solidFill>
                <a:srgbClr val="242424"/>
              </a:solidFill>
              <a:latin typeface="Georgia"/>
              <a:ea typeface="Georgia"/>
              <a:cs typeface="Georgia"/>
              <a:sym typeface="Georgia"/>
            </a:endParaRPr>
          </a:p>
          <a:p>
            <a:pPr marL="977900" marR="228600" lvl="0" indent="-317500" algn="l" rtl="0">
              <a:lnSpc>
                <a:spcPct val="100000"/>
              </a:lnSpc>
              <a:spcBef>
                <a:spcPts val="0"/>
              </a:spcBef>
              <a:spcAft>
                <a:spcPts val="0"/>
              </a:spcAft>
              <a:buClr>
                <a:srgbClr val="242424"/>
              </a:buClr>
              <a:buSzPts val="1400"/>
              <a:buFont typeface="Georgia"/>
              <a:buChar char="●"/>
            </a:pPr>
            <a:r>
              <a:rPr lang="fr-FR" sz="1400" b="1">
                <a:solidFill>
                  <a:srgbClr val="242424"/>
                </a:solidFill>
                <a:latin typeface="Georgia"/>
                <a:ea typeface="Georgia"/>
                <a:cs typeface="Georgia"/>
                <a:sym typeface="Georgia"/>
              </a:rPr>
              <a:t>Multipolygon</a:t>
            </a:r>
            <a:r>
              <a:rPr lang="fr-FR" sz="1400">
                <a:solidFill>
                  <a:srgbClr val="242424"/>
                </a:solidFill>
                <a:latin typeface="Georgia"/>
                <a:ea typeface="Georgia"/>
                <a:cs typeface="Georgia"/>
                <a:sym typeface="Georgia"/>
              </a:rPr>
              <a:t>: list of geojson polygons.</a:t>
            </a:r>
            <a:endParaRPr sz="1400">
              <a:solidFill>
                <a:srgbClr val="242424"/>
              </a:solidFill>
              <a:latin typeface="Georgia"/>
              <a:ea typeface="Georgia"/>
              <a:cs typeface="Georgia"/>
              <a:sym typeface="Georgia"/>
            </a:endParaRPr>
          </a:p>
          <a:p>
            <a:pPr marL="977900" marR="228600" lvl="0" indent="-317500" algn="l" rtl="0">
              <a:lnSpc>
                <a:spcPct val="100000"/>
              </a:lnSpc>
              <a:spcBef>
                <a:spcPts val="0"/>
              </a:spcBef>
              <a:spcAft>
                <a:spcPts val="0"/>
              </a:spcAft>
              <a:buClr>
                <a:srgbClr val="242424"/>
              </a:buClr>
              <a:buSzPts val="1400"/>
              <a:buFont typeface="Georgia"/>
              <a:buChar char="●"/>
            </a:pPr>
            <a:r>
              <a:rPr lang="fr-FR" sz="1400" b="1">
                <a:solidFill>
                  <a:srgbClr val="242424"/>
                </a:solidFill>
                <a:latin typeface="Georgia"/>
                <a:ea typeface="Georgia"/>
                <a:cs typeface="Georgia"/>
                <a:sym typeface="Georgia"/>
              </a:rPr>
              <a:t>Geometrycollection</a:t>
            </a:r>
            <a:r>
              <a:rPr lang="fr-FR" sz="1400">
                <a:solidFill>
                  <a:srgbClr val="242424"/>
                </a:solidFill>
                <a:latin typeface="Georgia"/>
                <a:ea typeface="Georgia"/>
                <a:cs typeface="Georgia"/>
                <a:sym typeface="Georgia"/>
              </a:rPr>
              <a:t>: collection of geojson geometry objects.</a:t>
            </a:r>
            <a:endParaRPr sz="1400">
              <a:solidFill>
                <a:srgbClr val="242424"/>
              </a:solidFill>
              <a:latin typeface="Georgia"/>
              <a:ea typeface="Georgia"/>
              <a:cs typeface="Georgia"/>
              <a:sym typeface="Georgia"/>
            </a:endParaRPr>
          </a:p>
          <a:p>
            <a:pPr marL="977900" marR="228600" lvl="0" indent="-317500" algn="l" rtl="0">
              <a:lnSpc>
                <a:spcPct val="100000"/>
              </a:lnSpc>
              <a:spcBef>
                <a:spcPts val="0"/>
              </a:spcBef>
              <a:spcAft>
                <a:spcPts val="0"/>
              </a:spcAft>
              <a:buClr>
                <a:srgbClr val="242424"/>
              </a:buClr>
              <a:buSzPts val="1400"/>
              <a:buFont typeface="Georgia"/>
              <a:buChar char="●"/>
            </a:pPr>
            <a:r>
              <a:rPr lang="fr-FR" sz="1400" b="1">
                <a:solidFill>
                  <a:srgbClr val="242424"/>
                </a:solidFill>
                <a:latin typeface="Georgia"/>
                <a:ea typeface="Georgia"/>
                <a:cs typeface="Georgia"/>
                <a:sym typeface="Georgia"/>
              </a:rPr>
              <a:t>Envelope</a:t>
            </a:r>
            <a:r>
              <a:rPr lang="fr-FR" sz="1400">
                <a:solidFill>
                  <a:srgbClr val="242424"/>
                </a:solidFill>
                <a:latin typeface="Georgia"/>
                <a:ea typeface="Georgia"/>
                <a:cs typeface="Georgia"/>
                <a:sym typeface="Georgia"/>
              </a:rPr>
              <a:t>: consists of coordinates for upper left and lower right points of the shape to represent a bounding rectangle in the format </a:t>
            </a:r>
            <a:r>
              <a:rPr lang="fr-FR" sz="1400">
                <a:solidFill>
                  <a:srgbClr val="242424"/>
                </a:solidFill>
                <a:highlight>
                  <a:srgbClr val="F2F2F2"/>
                </a:highlight>
                <a:latin typeface="Courier New"/>
                <a:ea typeface="Courier New"/>
                <a:cs typeface="Courier New"/>
                <a:sym typeface="Courier New"/>
              </a:rPr>
              <a:t>[[minLon, maxLat], [maxLon, minLat]]</a:t>
            </a:r>
            <a:r>
              <a:rPr lang="fr-FR" sz="1400">
                <a:solidFill>
                  <a:srgbClr val="242424"/>
                </a:solidFill>
                <a:latin typeface="Georgia"/>
                <a:ea typeface="Georgia"/>
                <a:cs typeface="Georgia"/>
                <a:sym typeface="Georgia"/>
              </a:rPr>
              <a:t> .</a:t>
            </a:r>
            <a:endParaRPr sz="1400">
              <a:solidFill>
                <a:srgbClr val="242424"/>
              </a:solidFill>
              <a:latin typeface="Georgia"/>
              <a:ea typeface="Georgia"/>
              <a:cs typeface="Georgia"/>
              <a:sym typeface="Georgia"/>
            </a:endParaRPr>
          </a:p>
          <a:p>
            <a:pPr marL="977900" marR="228600" lvl="0" indent="-317500" algn="l" rtl="0">
              <a:lnSpc>
                <a:spcPct val="100000"/>
              </a:lnSpc>
              <a:spcBef>
                <a:spcPts val="0"/>
              </a:spcBef>
              <a:spcAft>
                <a:spcPts val="0"/>
              </a:spcAft>
              <a:buClr>
                <a:srgbClr val="242424"/>
              </a:buClr>
              <a:buSzPts val="1400"/>
              <a:buFont typeface="Georgia"/>
              <a:buChar char="●"/>
            </a:pPr>
            <a:r>
              <a:rPr lang="fr-FR" sz="1400" b="1">
                <a:solidFill>
                  <a:srgbClr val="242424"/>
                </a:solidFill>
                <a:latin typeface="Georgia"/>
                <a:ea typeface="Georgia"/>
                <a:cs typeface="Georgia"/>
                <a:sym typeface="Georgia"/>
              </a:rPr>
              <a:t>Circle</a:t>
            </a:r>
            <a:r>
              <a:rPr lang="fr-FR" sz="1400">
                <a:solidFill>
                  <a:srgbClr val="242424"/>
                </a:solidFill>
                <a:latin typeface="Georgia"/>
                <a:ea typeface="Georgia"/>
                <a:cs typeface="Georgia"/>
                <a:sym typeface="Georgia"/>
              </a:rPr>
              <a:t>: consists of a center point with a radius.</a:t>
            </a:r>
            <a:endParaRPr sz="1400">
              <a:solidFill>
                <a:srgbClr val="242424"/>
              </a:solidFill>
              <a:latin typeface="Georgia"/>
              <a:ea typeface="Georgia"/>
              <a:cs typeface="Georgia"/>
              <a:sym typeface="Georgia"/>
            </a:endParaRPr>
          </a:p>
          <a:p>
            <a:pPr marL="0" lvl="0" indent="0" algn="l" rtl="0">
              <a:lnSpc>
                <a:spcPct val="100000"/>
              </a:lnSpc>
              <a:spcBef>
                <a:spcPts val="600"/>
              </a:spcBef>
              <a:spcAft>
                <a:spcPts val="0"/>
              </a:spcAft>
              <a:buNone/>
            </a:pPr>
            <a:endParaRPr sz="1400"/>
          </a:p>
        </p:txBody>
      </p:sp>
      <p:sp>
        <p:nvSpPr>
          <p:cNvPr id="997" name="Google Shape;997;g2a7b9e6392d_0_7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g2a7b9e6392d_0_6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t>Geospatial queries</a:t>
            </a:r>
            <a:endParaRPr/>
          </a:p>
        </p:txBody>
      </p:sp>
      <p:sp>
        <p:nvSpPr>
          <p:cNvPr id="1003" name="Google Shape;1003;g2a7b9e6392d_0_6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lnSpc>
                <a:spcPct val="100000"/>
              </a:lnSpc>
              <a:spcBef>
                <a:spcPts val="1400"/>
              </a:spcBef>
              <a:spcAft>
                <a:spcPts val="0"/>
              </a:spcAft>
              <a:buClr>
                <a:schemeClr val="dk1"/>
              </a:buClr>
              <a:buSzPts val="1100"/>
              <a:buFont typeface="Arial"/>
              <a:buNone/>
            </a:pPr>
            <a:r>
              <a:rPr lang="fr-FR" sz="1400">
                <a:solidFill>
                  <a:srgbClr val="242424"/>
                </a:solidFill>
                <a:highlight>
                  <a:srgbClr val="FFFFFF"/>
                </a:highlight>
              </a:rPr>
              <a:t>You can search by:</a:t>
            </a:r>
            <a:endParaRPr sz="1400">
              <a:solidFill>
                <a:srgbClr val="242424"/>
              </a:solidFill>
              <a:highlight>
                <a:srgbClr val="FFFFFF"/>
              </a:highlight>
            </a:endParaRPr>
          </a:p>
          <a:p>
            <a:pPr marL="749300" lvl="0" indent="-317500" algn="l" rtl="0">
              <a:lnSpc>
                <a:spcPct val="100000"/>
              </a:lnSpc>
              <a:spcBef>
                <a:spcPts val="3200"/>
              </a:spcBef>
              <a:spcAft>
                <a:spcPts val="0"/>
              </a:spcAft>
              <a:buClr>
                <a:srgbClr val="242424"/>
              </a:buClr>
              <a:buSzPts val="1400"/>
              <a:buFont typeface="Georgia"/>
              <a:buChar char="●"/>
            </a:pPr>
            <a:r>
              <a:rPr lang="fr-FR" sz="1400" b="1">
                <a:solidFill>
                  <a:srgbClr val="242424"/>
                </a:solidFill>
                <a:highlight>
                  <a:srgbClr val="FFFFFF"/>
                </a:highlight>
              </a:rPr>
              <a:t>geo_bounding_box</a:t>
            </a:r>
            <a:r>
              <a:rPr lang="fr-FR" sz="1400">
                <a:solidFill>
                  <a:srgbClr val="242424"/>
                </a:solidFill>
                <a:highlight>
                  <a:srgbClr val="FFFFFF"/>
                </a:highlight>
              </a:rPr>
              <a:t>: query to finds documents with geo-points that fall into the specified rectangle.</a:t>
            </a:r>
            <a:endParaRPr sz="1400">
              <a:solidFill>
                <a:srgbClr val="242424"/>
              </a:solidFill>
              <a:highlight>
                <a:srgbClr val="FFFFFF"/>
              </a:highlight>
            </a:endParaRPr>
          </a:p>
          <a:p>
            <a:pPr marL="749300" lvl="0" indent="-317500" algn="l" rtl="0">
              <a:lnSpc>
                <a:spcPct val="100000"/>
              </a:lnSpc>
              <a:spcBef>
                <a:spcPts val="0"/>
              </a:spcBef>
              <a:spcAft>
                <a:spcPts val="0"/>
              </a:spcAft>
              <a:buClr>
                <a:srgbClr val="242424"/>
              </a:buClr>
              <a:buSzPts val="1400"/>
              <a:buFont typeface="Georgia"/>
              <a:buChar char="●"/>
            </a:pPr>
            <a:r>
              <a:rPr lang="fr-FR" sz="1400" b="1">
                <a:solidFill>
                  <a:srgbClr val="242424"/>
                </a:solidFill>
                <a:highlight>
                  <a:srgbClr val="FFFFFF"/>
                </a:highlight>
              </a:rPr>
              <a:t>geo_distance</a:t>
            </a:r>
            <a:r>
              <a:rPr lang="fr-FR" sz="1400">
                <a:solidFill>
                  <a:srgbClr val="242424"/>
                </a:solidFill>
                <a:highlight>
                  <a:srgbClr val="FFFFFF"/>
                </a:highlight>
              </a:rPr>
              <a:t>: query to finds documents with geo-points within the specified distance of a central point.</a:t>
            </a:r>
            <a:endParaRPr sz="1400">
              <a:solidFill>
                <a:srgbClr val="242424"/>
              </a:solidFill>
              <a:highlight>
                <a:srgbClr val="FFFFFF"/>
              </a:highlight>
            </a:endParaRPr>
          </a:p>
          <a:p>
            <a:pPr marL="749300" lvl="0" indent="-317500" algn="l" rtl="0">
              <a:lnSpc>
                <a:spcPct val="100000"/>
              </a:lnSpc>
              <a:spcBef>
                <a:spcPts val="0"/>
              </a:spcBef>
              <a:spcAft>
                <a:spcPts val="0"/>
              </a:spcAft>
              <a:buClr>
                <a:srgbClr val="242424"/>
              </a:buClr>
              <a:buSzPts val="1400"/>
              <a:buFont typeface="Georgia"/>
              <a:buChar char="●"/>
            </a:pPr>
            <a:r>
              <a:rPr lang="fr-FR" sz="1400" b="1">
                <a:solidFill>
                  <a:srgbClr val="242424"/>
                </a:solidFill>
                <a:highlight>
                  <a:srgbClr val="FFFFFF"/>
                </a:highlight>
              </a:rPr>
              <a:t>geo_polygon</a:t>
            </a:r>
            <a:r>
              <a:rPr lang="fr-FR" sz="1400">
                <a:solidFill>
                  <a:srgbClr val="242424"/>
                </a:solidFill>
                <a:highlight>
                  <a:srgbClr val="FFFFFF"/>
                </a:highlight>
              </a:rPr>
              <a:t>: query to find documents with geo-points within the specified polygon.</a:t>
            </a:r>
            <a:endParaRPr sz="1400">
              <a:solidFill>
                <a:srgbClr val="242424"/>
              </a:solidFill>
              <a:highlight>
                <a:srgbClr val="FFFFFF"/>
              </a:highlight>
            </a:endParaRPr>
          </a:p>
          <a:p>
            <a:pPr marL="749300" lvl="0" indent="-317500" algn="l" rtl="0">
              <a:lnSpc>
                <a:spcPct val="100000"/>
              </a:lnSpc>
              <a:spcBef>
                <a:spcPts val="0"/>
              </a:spcBef>
              <a:spcAft>
                <a:spcPts val="0"/>
              </a:spcAft>
              <a:buClr>
                <a:srgbClr val="242424"/>
              </a:buClr>
              <a:buSzPts val="1400"/>
              <a:buFont typeface="Georgia"/>
              <a:buChar char="●"/>
            </a:pPr>
            <a:r>
              <a:rPr lang="fr-FR" sz="1400" b="1">
                <a:solidFill>
                  <a:srgbClr val="242424"/>
                </a:solidFill>
                <a:highlight>
                  <a:srgbClr val="FFFFFF"/>
                </a:highlight>
              </a:rPr>
              <a:t>geo_shape query</a:t>
            </a:r>
            <a:r>
              <a:rPr lang="fr-FR" sz="1400">
                <a:solidFill>
                  <a:srgbClr val="242424"/>
                </a:solidFill>
                <a:highlight>
                  <a:srgbClr val="FFFFFF"/>
                </a:highlight>
              </a:rPr>
              <a:t>: to finds documents with geo-shapes which either intersect, are contained by, or do not intersect with the specified geo-shape.</a:t>
            </a:r>
            <a:endParaRPr sz="1400">
              <a:solidFill>
                <a:srgbClr val="242424"/>
              </a:solidFill>
              <a:highlight>
                <a:srgbClr val="FFFFFF"/>
              </a:highlight>
            </a:endParaRPr>
          </a:p>
          <a:p>
            <a:pPr marL="0" lvl="0" indent="0" algn="l" rtl="0">
              <a:lnSpc>
                <a:spcPct val="100000"/>
              </a:lnSpc>
              <a:spcBef>
                <a:spcPts val="600"/>
              </a:spcBef>
              <a:spcAft>
                <a:spcPts val="0"/>
              </a:spcAft>
              <a:buNone/>
            </a:pPr>
            <a:endParaRPr sz="1400"/>
          </a:p>
        </p:txBody>
      </p:sp>
      <p:sp>
        <p:nvSpPr>
          <p:cNvPr id="1004" name="Google Shape;1004;g2a7b9e6392d_0_6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g2a712e30d00_0_645"/>
          <p:cNvSpPr txBox="1">
            <a:spLocks noGrp="1"/>
          </p:cNvSpPr>
          <p:nvPr>
            <p:ph type="body" idx="1"/>
          </p:nvPr>
        </p:nvSpPr>
        <p:spPr>
          <a:xfrm>
            <a:off x="304800" y="1190575"/>
            <a:ext cx="8382000" cy="2255700"/>
          </a:xfrm>
          <a:prstGeom prst="rect">
            <a:avLst/>
          </a:prstGeom>
          <a:noFill/>
          <a:ln>
            <a:noFill/>
          </a:ln>
        </p:spPr>
        <p:txBody>
          <a:bodyPr spcFirstLastPara="1" wrap="square" lIns="91425" tIns="91425" rIns="91425" bIns="91425" anchor="t" anchorCtr="0">
            <a:noAutofit/>
          </a:bodyPr>
          <a:lstStyle/>
          <a:p>
            <a:pPr marL="342900" lvl="0" indent="-220980" algn="l" rtl="0">
              <a:lnSpc>
                <a:spcPct val="100000"/>
              </a:lnSpc>
              <a:spcBef>
                <a:spcPts val="0"/>
              </a:spcBef>
              <a:spcAft>
                <a:spcPts val="0"/>
              </a:spcAft>
              <a:buClr>
                <a:schemeClr val="dk1"/>
              </a:buClr>
              <a:buSzPts val="1100"/>
              <a:buFont typeface="Arial"/>
              <a:buNone/>
            </a:pPr>
            <a:r>
              <a:rPr lang="fr-FR" sz="1100">
                <a:latin typeface="Roboto"/>
                <a:ea typeface="Roboto"/>
                <a:cs typeface="Roboto"/>
                <a:sym typeface="Roboto"/>
              </a:rPr>
              <a:t>Filtre par Geo Point</a:t>
            </a:r>
            <a:endParaRPr sz="1100">
              <a:latin typeface="Roboto"/>
              <a:ea typeface="Roboto"/>
              <a:cs typeface="Roboto"/>
              <a:sym typeface="Roboto"/>
            </a:endParaRPr>
          </a:p>
          <a:p>
            <a:pPr marL="342900" lvl="0" indent="-220980" algn="l" rtl="0">
              <a:lnSpc>
                <a:spcPct val="100000"/>
              </a:lnSpc>
              <a:spcBef>
                <a:spcPts val="0"/>
              </a:spcBef>
              <a:spcAft>
                <a:spcPts val="0"/>
              </a:spcAft>
              <a:buClr>
                <a:schemeClr val="dk1"/>
              </a:buClr>
              <a:buSzPts val="1100"/>
              <a:buFont typeface="Arial"/>
              <a:buNone/>
            </a:pPr>
            <a:r>
              <a:rPr lang="fr-FR" sz="1100">
                <a:latin typeface="Roboto"/>
                <a:ea typeface="Roboto"/>
                <a:cs typeface="Roboto"/>
                <a:sym typeface="Roboto"/>
              </a:rPr>
              <a:t>Geo distance, geo distance range et geo bounding box</a:t>
            </a:r>
            <a:endParaRPr sz="1100">
              <a:latin typeface="Roboto"/>
              <a:ea typeface="Roboto"/>
              <a:cs typeface="Roboto"/>
              <a:sym typeface="Roboto"/>
            </a:endParaRPr>
          </a:p>
          <a:p>
            <a:pPr marL="342900" lvl="0" indent="-220980" algn="l" rtl="0">
              <a:lnSpc>
                <a:spcPct val="100000"/>
              </a:lnSpc>
              <a:spcBef>
                <a:spcPts val="0"/>
              </a:spcBef>
              <a:spcAft>
                <a:spcPts val="0"/>
              </a:spcAft>
              <a:buSzPts val="1080"/>
              <a:buNone/>
            </a:pPr>
            <a:endParaRPr sz="1100">
              <a:latin typeface="Roboto"/>
              <a:ea typeface="Roboto"/>
              <a:cs typeface="Roboto"/>
              <a:sym typeface="Roboto"/>
            </a:endParaRPr>
          </a:p>
        </p:txBody>
      </p:sp>
      <p:sp>
        <p:nvSpPr>
          <p:cNvPr id="1011" name="Google Shape;1011;g2a712e30d00_0_645"/>
          <p:cNvSpPr txBox="1">
            <a:spLocks noGrp="1"/>
          </p:cNvSpPr>
          <p:nvPr>
            <p:ph type="title"/>
          </p:nvPr>
        </p:nvSpPr>
        <p:spPr>
          <a:xfrm>
            <a:off x="1073700" y="184625"/>
            <a:ext cx="6996600" cy="715800"/>
          </a:xfrm>
          <a:prstGeom prst="rect">
            <a:avLst/>
          </a:prstGeom>
          <a:noFill/>
          <a:ln>
            <a:noFill/>
          </a:ln>
        </p:spPr>
        <p:txBody>
          <a:bodyPr spcFirstLastPara="1" wrap="square" lIns="91425" tIns="91425" rIns="91425" bIns="91425" anchor="ctr" anchorCtr="0">
            <a:noAutofit/>
          </a:bodyPr>
          <a:lstStyle/>
          <a:p>
            <a:pPr marL="182880" lvl="0" indent="-5077" algn="l" rtl="0">
              <a:lnSpc>
                <a:spcPct val="100000"/>
              </a:lnSpc>
              <a:spcBef>
                <a:spcPts val="0"/>
              </a:spcBef>
              <a:spcAft>
                <a:spcPts val="0"/>
              </a:spcAft>
              <a:buClr>
                <a:schemeClr val="lt1"/>
              </a:buClr>
              <a:buSzPts val="4400"/>
              <a:buFont typeface="Calibri"/>
              <a:buNone/>
            </a:pPr>
            <a:r>
              <a:rPr lang="fr-FR"/>
              <a:t>Geospatial search</a:t>
            </a:r>
            <a:endParaRPr/>
          </a:p>
        </p:txBody>
      </p:sp>
      <p:pic>
        <p:nvPicPr>
          <p:cNvPr id="1012" name="Google Shape;1012;g2a712e30d00_0_645"/>
          <p:cNvPicPr preferRelativeResize="0"/>
          <p:nvPr/>
        </p:nvPicPr>
        <p:blipFill rotWithShape="1">
          <a:blip r:embed="rId3">
            <a:alphaModFix/>
          </a:blip>
          <a:srcRect/>
          <a:stretch/>
        </p:blipFill>
        <p:spPr>
          <a:xfrm>
            <a:off x="3308950" y="1889889"/>
            <a:ext cx="2373713" cy="2334283"/>
          </a:xfrm>
          <a:prstGeom prst="rect">
            <a:avLst/>
          </a:prstGeom>
          <a:noFill/>
          <a:ln>
            <a:noFill/>
          </a:ln>
          <a:effectLst>
            <a:outerShdw blurRad="57150" dist="19050" dir="5400000" algn="bl" rotWithShape="0">
              <a:srgbClr val="000000">
                <a:alpha val="50000"/>
              </a:srgbClr>
            </a:outerShdw>
          </a:effectLst>
        </p:spPr>
      </p:pic>
      <p:pic>
        <p:nvPicPr>
          <p:cNvPr id="1013" name="Google Shape;1013;g2a712e30d00_0_645"/>
          <p:cNvPicPr preferRelativeResize="0"/>
          <p:nvPr/>
        </p:nvPicPr>
        <p:blipFill rotWithShape="1">
          <a:blip r:embed="rId4">
            <a:alphaModFix/>
          </a:blip>
          <a:srcRect/>
          <a:stretch/>
        </p:blipFill>
        <p:spPr>
          <a:xfrm>
            <a:off x="544125" y="1893444"/>
            <a:ext cx="2373712" cy="2327175"/>
          </a:xfrm>
          <a:prstGeom prst="rect">
            <a:avLst/>
          </a:prstGeom>
          <a:noFill/>
          <a:ln>
            <a:noFill/>
          </a:ln>
          <a:effectLst>
            <a:outerShdw blurRad="57150" dist="19050" dir="5400000" algn="bl" rotWithShape="0">
              <a:srgbClr val="000000">
                <a:alpha val="50000"/>
              </a:srgbClr>
            </a:outerShdw>
          </a:effectLst>
        </p:spPr>
      </p:pic>
      <p:pic>
        <p:nvPicPr>
          <p:cNvPr id="1014" name="Google Shape;1014;g2a712e30d00_0_645"/>
          <p:cNvPicPr preferRelativeResize="0"/>
          <p:nvPr/>
        </p:nvPicPr>
        <p:blipFill rotWithShape="1">
          <a:blip r:embed="rId5">
            <a:alphaModFix/>
          </a:blip>
          <a:srcRect/>
          <a:stretch/>
        </p:blipFill>
        <p:spPr>
          <a:xfrm>
            <a:off x="6296274" y="1889893"/>
            <a:ext cx="1878823" cy="2334301"/>
          </a:xfrm>
          <a:prstGeom prst="rect">
            <a:avLst/>
          </a:prstGeom>
          <a:noFill/>
          <a:ln>
            <a:noFill/>
          </a:ln>
          <a:effectLst>
            <a:outerShdw blurRad="57150" dist="19050" dir="5400000" algn="bl" rotWithShape="0">
              <a:srgbClr val="000000">
                <a:alpha val="50000"/>
              </a:srgbClr>
            </a:outerShdw>
          </a:effectLst>
        </p:spPr>
      </p:pic>
      <p:sp>
        <p:nvSpPr>
          <p:cNvPr id="1015" name="Google Shape;1015;g2a712e30d00_0_6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7"/>
          <p:cNvSpPr txBox="1">
            <a:spLocks noGrp="1"/>
          </p:cNvSpPr>
          <p:nvPr>
            <p:ph type="ctrTitle"/>
          </p:nvPr>
        </p:nvSpPr>
        <p:spPr>
          <a:xfrm>
            <a:off x="2847975" y="3363425"/>
            <a:ext cx="5610300"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fr-FR"/>
              <a:t>Kibana</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g2a712e30d00_0_475"/>
          <p:cNvSpPr txBox="1">
            <a:spLocks noGrp="1"/>
          </p:cNvSpPr>
          <p:nvPr>
            <p:ph type="body" idx="1"/>
          </p:nvPr>
        </p:nvSpPr>
        <p:spPr>
          <a:xfrm>
            <a:off x="826125" y="1215625"/>
            <a:ext cx="7572900" cy="28461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480"/>
              </a:spcBef>
              <a:spcAft>
                <a:spcPts val="0"/>
              </a:spcAft>
              <a:buClr>
                <a:schemeClr val="dk1"/>
              </a:buClr>
              <a:buSzPts val="1100"/>
              <a:buFont typeface="Arial"/>
              <a:buNone/>
            </a:pPr>
            <a:r>
              <a:rPr lang="fr-FR" sz="1100">
                <a:latin typeface="Roboto"/>
                <a:ea typeface="Roboto"/>
                <a:cs typeface="Roboto"/>
                <a:sym typeface="Roboto"/>
              </a:rPr>
              <a:t>Kibana started out as a Logstash interface project. Today, it's the official Elasticsearch interface.</a:t>
            </a:r>
            <a:endParaRPr sz="1100">
              <a:latin typeface="Roboto"/>
              <a:ea typeface="Roboto"/>
              <a:cs typeface="Roboto"/>
              <a:sym typeface="Roboto"/>
            </a:endParaRPr>
          </a:p>
          <a:p>
            <a:pPr marL="342900" lvl="0" indent="-342900" algn="l" rtl="0">
              <a:lnSpc>
                <a:spcPct val="100000"/>
              </a:lnSpc>
              <a:spcBef>
                <a:spcPts val="480"/>
              </a:spcBef>
              <a:spcAft>
                <a:spcPts val="0"/>
              </a:spcAft>
              <a:buClr>
                <a:schemeClr val="dk1"/>
              </a:buClr>
              <a:buSzPts val="1100"/>
              <a:buFont typeface="Arial"/>
              <a:buNone/>
            </a:pPr>
            <a:endParaRPr sz="1100">
              <a:latin typeface="Roboto"/>
              <a:ea typeface="Roboto"/>
              <a:cs typeface="Roboto"/>
              <a:sym typeface="Roboto"/>
            </a:endParaRPr>
          </a:p>
          <a:p>
            <a:pPr marL="342900" lvl="0" indent="-342900" algn="l" rtl="0">
              <a:lnSpc>
                <a:spcPct val="100000"/>
              </a:lnSpc>
              <a:spcBef>
                <a:spcPts val="480"/>
              </a:spcBef>
              <a:spcAft>
                <a:spcPts val="0"/>
              </a:spcAft>
              <a:buClr>
                <a:schemeClr val="dk1"/>
              </a:buClr>
              <a:buSzPts val="1100"/>
              <a:buFont typeface="Arial"/>
              <a:buNone/>
            </a:pPr>
            <a:r>
              <a:rPr lang="fr-FR" sz="1100">
                <a:latin typeface="Roboto"/>
                <a:ea typeface="Roboto"/>
                <a:cs typeface="Roboto"/>
                <a:sym typeface="Roboto"/>
              </a:rPr>
              <a:t>You can use it to view and search log messages and other system events, but it's by no means limited to that. Kibana lets you query and visualize any data contained in Elasticsearch.</a:t>
            </a:r>
            <a:endParaRPr sz="1100">
              <a:latin typeface="Roboto"/>
              <a:ea typeface="Roboto"/>
              <a:cs typeface="Roboto"/>
              <a:sym typeface="Roboto"/>
            </a:endParaRPr>
          </a:p>
          <a:p>
            <a:pPr marL="342900" lvl="0" indent="-342900" algn="l" rtl="0">
              <a:lnSpc>
                <a:spcPct val="100000"/>
              </a:lnSpc>
              <a:spcBef>
                <a:spcPts val="480"/>
              </a:spcBef>
              <a:spcAft>
                <a:spcPts val="0"/>
              </a:spcAft>
              <a:buClr>
                <a:schemeClr val="dk1"/>
              </a:buClr>
              <a:buSzPts val="1100"/>
              <a:buFont typeface="Arial"/>
              <a:buNone/>
            </a:pPr>
            <a:endParaRPr sz="1100">
              <a:latin typeface="Roboto"/>
              <a:ea typeface="Roboto"/>
              <a:cs typeface="Roboto"/>
              <a:sym typeface="Roboto"/>
            </a:endParaRPr>
          </a:p>
          <a:p>
            <a:pPr marL="342900" lvl="0" indent="-342900" algn="l" rtl="0">
              <a:lnSpc>
                <a:spcPct val="100000"/>
              </a:lnSpc>
              <a:spcBef>
                <a:spcPts val="480"/>
              </a:spcBef>
              <a:spcAft>
                <a:spcPts val="0"/>
              </a:spcAft>
              <a:buClr>
                <a:schemeClr val="dk1"/>
              </a:buClr>
              <a:buSzPts val="1100"/>
              <a:buFont typeface="Arial"/>
              <a:buNone/>
            </a:pPr>
            <a:endParaRPr sz="1100">
              <a:latin typeface="Roboto"/>
              <a:ea typeface="Roboto"/>
              <a:cs typeface="Roboto"/>
              <a:sym typeface="Roboto"/>
            </a:endParaRPr>
          </a:p>
          <a:p>
            <a:pPr marL="342900" lvl="0" indent="-342900" algn="l" rtl="0">
              <a:lnSpc>
                <a:spcPct val="100000"/>
              </a:lnSpc>
              <a:spcBef>
                <a:spcPts val="480"/>
              </a:spcBef>
              <a:spcAft>
                <a:spcPts val="0"/>
              </a:spcAft>
              <a:buClr>
                <a:schemeClr val="dk1"/>
              </a:buClr>
              <a:buSzPts val="1100"/>
              <a:buFont typeface="Arial"/>
              <a:buNone/>
            </a:pPr>
            <a:r>
              <a:rPr lang="fr-FR" sz="1100">
                <a:latin typeface="Roboto"/>
                <a:ea typeface="Roboto"/>
                <a:cs typeface="Roboto"/>
                <a:sym typeface="Roboto"/>
              </a:rPr>
              <a:t>Numerous graphical components are available to give a visual dimension to the data stored in Elasticsearch. Dashboard creation is intuitive thanks to a WYSIWYG interface (no code to create). </a:t>
            </a:r>
            <a:endParaRPr sz="1100">
              <a:latin typeface="Roboto"/>
              <a:ea typeface="Roboto"/>
              <a:cs typeface="Roboto"/>
              <a:sym typeface="Roboto"/>
            </a:endParaRPr>
          </a:p>
          <a:p>
            <a:pPr marL="342900" lvl="0" indent="-342900" algn="l" rtl="0">
              <a:lnSpc>
                <a:spcPct val="100000"/>
              </a:lnSpc>
              <a:spcBef>
                <a:spcPts val="480"/>
              </a:spcBef>
              <a:spcAft>
                <a:spcPts val="0"/>
              </a:spcAft>
              <a:buClr>
                <a:schemeClr val="dk1"/>
              </a:buClr>
              <a:buSzPts val="1100"/>
              <a:buFont typeface="Arial"/>
              <a:buNone/>
            </a:pPr>
            <a:endParaRPr sz="1100">
              <a:latin typeface="Roboto"/>
              <a:ea typeface="Roboto"/>
              <a:cs typeface="Roboto"/>
              <a:sym typeface="Roboto"/>
            </a:endParaRPr>
          </a:p>
          <a:p>
            <a:pPr marL="342900" lvl="0" indent="-342900" algn="l" rtl="0">
              <a:lnSpc>
                <a:spcPct val="100000"/>
              </a:lnSpc>
              <a:spcBef>
                <a:spcPts val="480"/>
              </a:spcBef>
              <a:spcAft>
                <a:spcPts val="0"/>
              </a:spcAft>
              <a:buClr>
                <a:schemeClr val="dk1"/>
              </a:buClr>
              <a:buSzPts val="1100"/>
              <a:buFont typeface="Arial"/>
              <a:buNone/>
            </a:pPr>
            <a:r>
              <a:rPr lang="fr-FR" sz="1100">
                <a:latin typeface="Roboto"/>
                <a:ea typeface="Roboto"/>
                <a:cs typeface="Roboto"/>
                <a:sym typeface="Roboto"/>
              </a:rPr>
              <a:t>The resulting dashboards can be used by developers and technical staff, as well as by business contacts and managers.</a:t>
            </a:r>
            <a:endParaRPr sz="1100">
              <a:latin typeface="Roboto"/>
              <a:ea typeface="Roboto"/>
              <a:cs typeface="Roboto"/>
              <a:sym typeface="Roboto"/>
            </a:endParaRPr>
          </a:p>
          <a:p>
            <a:pPr marL="342900" marR="0" lvl="0" indent="-342900" algn="l" rtl="0">
              <a:lnSpc>
                <a:spcPct val="100000"/>
              </a:lnSpc>
              <a:spcBef>
                <a:spcPts val="480"/>
              </a:spcBef>
              <a:spcAft>
                <a:spcPts val="0"/>
              </a:spcAft>
              <a:buClr>
                <a:schemeClr val="dk1"/>
              </a:buClr>
              <a:buSzPts val="1440"/>
              <a:buFont typeface="Arial"/>
              <a:buNone/>
            </a:pPr>
            <a:endParaRPr sz="1100">
              <a:latin typeface="Roboto"/>
              <a:ea typeface="Roboto"/>
              <a:cs typeface="Roboto"/>
              <a:sym typeface="Roboto"/>
            </a:endParaRPr>
          </a:p>
        </p:txBody>
      </p:sp>
      <p:sp>
        <p:nvSpPr>
          <p:cNvPr id="1027" name="Google Shape;1027;g2a712e30d00_0_47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89</a:t>
            </a:fld>
            <a:endParaRPr/>
          </a:p>
        </p:txBody>
      </p:sp>
      <p:sp>
        <p:nvSpPr>
          <p:cNvPr id="1028" name="Google Shape;1028;g2a712e30d00_0_475"/>
          <p:cNvSpPr txBox="1">
            <a:spLocks noGrp="1"/>
          </p:cNvSpPr>
          <p:nvPr>
            <p:ph type="title"/>
          </p:nvPr>
        </p:nvSpPr>
        <p:spPr>
          <a:xfrm>
            <a:off x="1073700" y="184625"/>
            <a:ext cx="6996600" cy="715800"/>
          </a:xfrm>
          <a:prstGeom prst="rect">
            <a:avLst/>
          </a:prstGeom>
          <a:noFill/>
          <a:ln>
            <a:noFill/>
          </a:ln>
        </p:spPr>
        <p:txBody>
          <a:bodyPr spcFirstLastPara="1" wrap="square" lIns="91425" tIns="45700" rIns="91425" bIns="45700" anchor="ctr" anchorCtr="0">
            <a:noAutofit/>
          </a:bodyPr>
          <a:lstStyle/>
          <a:p>
            <a:pPr marL="182880" lvl="0" indent="-5077" algn="l" rtl="0">
              <a:lnSpc>
                <a:spcPct val="100000"/>
              </a:lnSpc>
              <a:spcBef>
                <a:spcPts val="0"/>
              </a:spcBef>
              <a:spcAft>
                <a:spcPts val="0"/>
              </a:spcAft>
              <a:buClr>
                <a:schemeClr val="lt1"/>
              </a:buClr>
              <a:buSzPts val="1100"/>
              <a:buFont typeface="Calibri"/>
              <a:buNone/>
            </a:pPr>
            <a:r>
              <a:rPr lang="fr-FR"/>
              <a:t>Kibana</a:t>
            </a:r>
            <a:endParaRPr sz="4400" b="0"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ctrTitle"/>
          </p:nvPr>
        </p:nvSpPr>
        <p:spPr>
          <a:xfrm>
            <a:off x="2131017" y="3363425"/>
            <a:ext cx="6327258"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fr-FR">
                <a:latin typeface="Roboto"/>
                <a:ea typeface="Roboto"/>
                <a:cs typeface="Roboto"/>
                <a:sym typeface="Roboto"/>
              </a:rPr>
              <a:t>Reminder on traditional databases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g2a712e30d00_0_483"/>
          <p:cNvSpPr txBox="1">
            <a:spLocks noGrp="1"/>
          </p:cNvSpPr>
          <p:nvPr>
            <p:ph type="body" idx="1"/>
          </p:nvPr>
        </p:nvSpPr>
        <p:spPr>
          <a:xfrm>
            <a:off x="745125" y="1326875"/>
            <a:ext cx="7941600" cy="2846100"/>
          </a:xfrm>
          <a:prstGeom prst="rect">
            <a:avLst/>
          </a:prstGeom>
          <a:noFill/>
          <a:ln>
            <a:noFill/>
          </a:ln>
        </p:spPr>
        <p:txBody>
          <a:bodyPr spcFirstLastPara="1" wrap="square" lIns="91425" tIns="45700" rIns="91425" bIns="45700" anchor="t" anchorCtr="0">
            <a:noAutofit/>
          </a:bodyPr>
          <a:lstStyle/>
          <a:p>
            <a:pPr marL="457200" lvl="0" indent="0" algn="l" rtl="0">
              <a:spcBef>
                <a:spcPts val="480"/>
              </a:spcBef>
              <a:spcAft>
                <a:spcPts val="0"/>
              </a:spcAft>
              <a:buClr>
                <a:schemeClr val="dk1"/>
              </a:buClr>
              <a:buSzPts val="1100"/>
              <a:buFont typeface="Arial"/>
              <a:buNone/>
            </a:pPr>
            <a:r>
              <a:rPr lang="fr-FR" sz="1100">
                <a:latin typeface="Roboto"/>
                <a:ea typeface="Roboto"/>
                <a:cs typeface="Roboto"/>
                <a:sym typeface="Roboto"/>
              </a:rPr>
              <a:t>Web interface :</a:t>
            </a:r>
            <a:endParaRPr sz="1100">
              <a:latin typeface="Roboto"/>
              <a:ea typeface="Roboto"/>
              <a:cs typeface="Roboto"/>
              <a:sym typeface="Roboto"/>
            </a:endParaRPr>
          </a:p>
          <a:p>
            <a:pPr marL="457200" lvl="0" indent="0" algn="l" rtl="0">
              <a:spcBef>
                <a:spcPts val="480"/>
              </a:spcBef>
              <a:spcAft>
                <a:spcPts val="0"/>
              </a:spcAft>
              <a:buClr>
                <a:schemeClr val="dk1"/>
              </a:buClr>
              <a:buSzPts val="1100"/>
              <a:buFont typeface="Arial"/>
              <a:buNone/>
            </a:pPr>
            <a:r>
              <a:rPr lang="fr-FR" sz="1100">
                <a:latin typeface="Roboto"/>
                <a:ea typeface="Roboto"/>
                <a:cs typeface="Roboto"/>
                <a:sym typeface="Roboto"/>
              </a:rPr>
              <a:t>→ Construction of elasticsearch queries, filters and aggregations</a:t>
            </a:r>
            <a:endParaRPr sz="1100">
              <a:latin typeface="Roboto"/>
              <a:ea typeface="Roboto"/>
              <a:cs typeface="Roboto"/>
              <a:sym typeface="Roboto"/>
            </a:endParaRPr>
          </a:p>
          <a:p>
            <a:pPr marL="457200" lvl="0" indent="0" algn="l" rtl="0">
              <a:spcBef>
                <a:spcPts val="480"/>
              </a:spcBef>
              <a:spcAft>
                <a:spcPts val="0"/>
              </a:spcAft>
              <a:buClr>
                <a:schemeClr val="dk1"/>
              </a:buClr>
              <a:buSzPts val="1100"/>
              <a:buFont typeface="Arial"/>
              <a:buNone/>
            </a:pPr>
            <a:r>
              <a:rPr lang="fr-FR" sz="1100">
                <a:latin typeface="Roboto"/>
                <a:ea typeface="Roboto"/>
                <a:cs typeface="Roboto"/>
                <a:sym typeface="Roboto"/>
              </a:rPr>
              <a:t>→ Facilitates the creation of queries and filters by proposing their construction through</a:t>
            </a:r>
            <a:endParaRPr sz="1100">
              <a:latin typeface="Roboto"/>
              <a:ea typeface="Roboto"/>
              <a:cs typeface="Roboto"/>
              <a:sym typeface="Roboto"/>
            </a:endParaRPr>
          </a:p>
          <a:p>
            <a:pPr marL="457200" lvl="0" indent="0" algn="l" rtl="0">
              <a:spcBef>
                <a:spcPts val="480"/>
              </a:spcBef>
              <a:spcAft>
                <a:spcPts val="0"/>
              </a:spcAft>
              <a:buClr>
                <a:schemeClr val="dk1"/>
              </a:buClr>
              <a:buSzPts val="1100"/>
              <a:buFont typeface="Arial"/>
              <a:buNone/>
            </a:pPr>
            <a:r>
              <a:rPr lang="fr-FR" sz="1100">
                <a:latin typeface="Roboto"/>
                <a:ea typeface="Roboto"/>
                <a:cs typeface="Roboto"/>
                <a:sym typeface="Roboto"/>
              </a:rPr>
              <a:t>      simple mouse selection</a:t>
            </a:r>
            <a:endParaRPr sz="1100">
              <a:latin typeface="Roboto"/>
              <a:ea typeface="Roboto"/>
              <a:cs typeface="Roboto"/>
              <a:sym typeface="Roboto"/>
            </a:endParaRPr>
          </a:p>
          <a:p>
            <a:pPr marL="457200" lvl="0" indent="0" algn="l" rtl="0">
              <a:spcBef>
                <a:spcPts val="480"/>
              </a:spcBef>
              <a:spcAft>
                <a:spcPts val="0"/>
              </a:spcAft>
              <a:buClr>
                <a:schemeClr val="dk1"/>
              </a:buClr>
              <a:buSzPts val="1100"/>
              <a:buFont typeface="Arial"/>
              <a:buNone/>
            </a:pPr>
            <a:r>
              <a:rPr lang="fr-FR" sz="1100">
                <a:latin typeface="Roboto"/>
                <a:ea typeface="Roboto"/>
                <a:cs typeface="Roboto"/>
                <a:sym typeface="Roboto"/>
              </a:rPr>
              <a:t>→ Offers a set of graphs for representing aggregation results</a:t>
            </a:r>
            <a:endParaRPr sz="1100">
              <a:latin typeface="Roboto"/>
              <a:ea typeface="Roboto"/>
              <a:cs typeface="Roboto"/>
              <a:sym typeface="Roboto"/>
            </a:endParaRPr>
          </a:p>
          <a:p>
            <a:pPr marL="457200" marR="0" lvl="0" indent="0" algn="l" rtl="0">
              <a:lnSpc>
                <a:spcPct val="115000"/>
              </a:lnSpc>
              <a:spcBef>
                <a:spcPts val="480"/>
              </a:spcBef>
              <a:spcAft>
                <a:spcPts val="0"/>
              </a:spcAft>
              <a:buSzPts val="1080"/>
              <a:buNone/>
            </a:pPr>
            <a:endParaRPr sz="1100">
              <a:latin typeface="Roboto"/>
              <a:ea typeface="Roboto"/>
              <a:cs typeface="Roboto"/>
              <a:sym typeface="Roboto"/>
            </a:endParaRPr>
          </a:p>
        </p:txBody>
      </p:sp>
      <p:sp>
        <p:nvSpPr>
          <p:cNvPr id="1034" name="Google Shape;1034;g2a712e30d00_0_483"/>
          <p:cNvSpPr txBox="1">
            <a:spLocks noGrp="1"/>
          </p:cNvSpPr>
          <p:nvPr>
            <p:ph type="title"/>
          </p:nvPr>
        </p:nvSpPr>
        <p:spPr>
          <a:xfrm>
            <a:off x="1073700" y="184625"/>
            <a:ext cx="6996600" cy="715800"/>
          </a:xfrm>
          <a:prstGeom prst="rect">
            <a:avLst/>
          </a:prstGeom>
          <a:noFill/>
          <a:ln>
            <a:noFill/>
          </a:ln>
        </p:spPr>
        <p:txBody>
          <a:bodyPr spcFirstLastPara="1" wrap="square" lIns="91425" tIns="45700" rIns="91425" bIns="45700" anchor="ctr" anchorCtr="0">
            <a:noAutofit/>
          </a:bodyPr>
          <a:lstStyle/>
          <a:p>
            <a:pPr marL="182880" lvl="0" indent="-5077" algn="l" rtl="0">
              <a:lnSpc>
                <a:spcPct val="100000"/>
              </a:lnSpc>
              <a:spcBef>
                <a:spcPts val="0"/>
              </a:spcBef>
              <a:spcAft>
                <a:spcPts val="0"/>
              </a:spcAft>
              <a:buClr>
                <a:schemeClr val="lt1"/>
              </a:buClr>
              <a:buSzPts val="1100"/>
              <a:buFont typeface="Calibri"/>
              <a:buNone/>
            </a:pPr>
            <a:r>
              <a:rPr lang="fr-FR"/>
              <a:t>Kibana</a:t>
            </a:r>
            <a:endParaRPr sz="4400" b="0" i="0" u="none" strike="noStrike" cap="none">
              <a:solidFill>
                <a:schemeClr val="lt1"/>
              </a:solidFill>
              <a:latin typeface="Calibri"/>
              <a:ea typeface="Calibri"/>
              <a:cs typeface="Calibri"/>
              <a:sym typeface="Calibri"/>
            </a:endParaRPr>
          </a:p>
        </p:txBody>
      </p:sp>
      <p:sp>
        <p:nvSpPr>
          <p:cNvPr id="1035" name="Google Shape;1035;g2a712e30d00_0_48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g2a712e30d00_0_489"/>
          <p:cNvSpPr txBox="1">
            <a:spLocks noGrp="1"/>
          </p:cNvSpPr>
          <p:nvPr>
            <p:ph type="title"/>
          </p:nvPr>
        </p:nvSpPr>
        <p:spPr>
          <a:xfrm>
            <a:off x="1073700" y="307088"/>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a:t>Vizualize your data</a:t>
            </a:r>
            <a:endParaRPr/>
          </a:p>
        </p:txBody>
      </p:sp>
      <p:sp>
        <p:nvSpPr>
          <p:cNvPr id="1041" name="Google Shape;1041;g2a712e30d00_0_489"/>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2000"/>
              <a:buNone/>
            </a:pPr>
            <a:endParaRPr/>
          </a:p>
        </p:txBody>
      </p:sp>
      <p:sp>
        <p:nvSpPr>
          <p:cNvPr id="1042" name="Google Shape;1042;g2a712e30d00_0_489"/>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91</a:t>
            </a:fld>
            <a:endParaRPr/>
          </a:p>
        </p:txBody>
      </p:sp>
      <p:pic>
        <p:nvPicPr>
          <p:cNvPr id="1043" name="Google Shape;1043;g2a712e30d00_0_489" descr="Kibana dashboard showing Cumbre Vieja eruption from Aug 31 2021 to Dec 14 2021"/>
          <p:cNvPicPr preferRelativeResize="0"/>
          <p:nvPr/>
        </p:nvPicPr>
        <p:blipFill rotWithShape="1">
          <a:blip r:embed="rId3">
            <a:alphaModFix/>
          </a:blip>
          <a:srcRect/>
          <a:stretch/>
        </p:blipFill>
        <p:spPr>
          <a:xfrm>
            <a:off x="1333491" y="1022888"/>
            <a:ext cx="6477019" cy="355336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g2a712e30d00_0_496"/>
          <p:cNvSpPr txBox="1">
            <a:spLocks noGrp="1"/>
          </p:cNvSpPr>
          <p:nvPr>
            <p:ph type="title"/>
          </p:nvPr>
        </p:nvSpPr>
        <p:spPr>
          <a:xfrm>
            <a:off x="1073700" y="184625"/>
            <a:ext cx="6996600" cy="715800"/>
          </a:xfrm>
          <a:prstGeom prst="rect">
            <a:avLst/>
          </a:prstGeom>
          <a:noFill/>
          <a:ln>
            <a:noFill/>
          </a:ln>
        </p:spPr>
        <p:txBody>
          <a:bodyPr spcFirstLastPara="1" wrap="square" lIns="91425" tIns="91425" rIns="91425" bIns="91425" anchor="ctr" anchorCtr="0">
            <a:noAutofit/>
          </a:bodyPr>
          <a:lstStyle/>
          <a:p>
            <a:pPr marL="182880" marR="0" lvl="0" indent="-5077" algn="l" rtl="0">
              <a:lnSpc>
                <a:spcPct val="100000"/>
              </a:lnSpc>
              <a:spcBef>
                <a:spcPts val="0"/>
              </a:spcBef>
              <a:spcAft>
                <a:spcPts val="0"/>
              </a:spcAft>
              <a:buClr>
                <a:schemeClr val="lt1"/>
              </a:buClr>
              <a:buSzPts val="4400"/>
              <a:buFont typeface="Calibri"/>
              <a:buNone/>
            </a:pPr>
            <a:r>
              <a:rPr lang="fr-FR"/>
              <a:t>Kibana</a:t>
            </a:r>
            <a:endParaRPr/>
          </a:p>
        </p:txBody>
      </p:sp>
      <p:pic>
        <p:nvPicPr>
          <p:cNvPr id="1049" name="Google Shape;1049;g2a712e30d00_0_496"/>
          <p:cNvPicPr preferRelativeResize="0"/>
          <p:nvPr/>
        </p:nvPicPr>
        <p:blipFill rotWithShape="1">
          <a:blip r:embed="rId3">
            <a:alphaModFix/>
          </a:blip>
          <a:srcRect/>
          <a:stretch/>
        </p:blipFill>
        <p:spPr>
          <a:xfrm>
            <a:off x="680325" y="787059"/>
            <a:ext cx="3360020" cy="1888331"/>
          </a:xfrm>
          <a:prstGeom prst="rect">
            <a:avLst/>
          </a:prstGeom>
          <a:noFill/>
          <a:ln>
            <a:noFill/>
          </a:ln>
        </p:spPr>
      </p:pic>
      <p:pic>
        <p:nvPicPr>
          <p:cNvPr id="1050" name="Google Shape;1050;g2a712e30d00_0_496"/>
          <p:cNvPicPr preferRelativeResize="0"/>
          <p:nvPr/>
        </p:nvPicPr>
        <p:blipFill rotWithShape="1">
          <a:blip r:embed="rId4">
            <a:alphaModFix/>
          </a:blip>
          <a:srcRect/>
          <a:stretch/>
        </p:blipFill>
        <p:spPr>
          <a:xfrm>
            <a:off x="4622517" y="2795873"/>
            <a:ext cx="3391112" cy="1778508"/>
          </a:xfrm>
          <a:prstGeom prst="rect">
            <a:avLst/>
          </a:prstGeom>
          <a:noFill/>
          <a:ln>
            <a:noFill/>
          </a:ln>
        </p:spPr>
      </p:pic>
      <p:pic>
        <p:nvPicPr>
          <p:cNvPr id="1051" name="Google Shape;1051;g2a712e30d00_0_496"/>
          <p:cNvPicPr preferRelativeResize="0"/>
          <p:nvPr/>
        </p:nvPicPr>
        <p:blipFill rotWithShape="1">
          <a:blip r:embed="rId5">
            <a:alphaModFix/>
          </a:blip>
          <a:srcRect/>
          <a:stretch/>
        </p:blipFill>
        <p:spPr>
          <a:xfrm>
            <a:off x="4653596" y="787056"/>
            <a:ext cx="3360020" cy="1888331"/>
          </a:xfrm>
          <a:prstGeom prst="rect">
            <a:avLst/>
          </a:prstGeom>
          <a:noFill/>
          <a:ln>
            <a:noFill/>
          </a:ln>
        </p:spPr>
      </p:pic>
      <p:pic>
        <p:nvPicPr>
          <p:cNvPr id="1052" name="Google Shape;1052;g2a712e30d00_0_496"/>
          <p:cNvPicPr preferRelativeResize="0"/>
          <p:nvPr/>
        </p:nvPicPr>
        <p:blipFill rotWithShape="1">
          <a:blip r:embed="rId6">
            <a:alphaModFix/>
          </a:blip>
          <a:srcRect/>
          <a:stretch/>
        </p:blipFill>
        <p:spPr>
          <a:xfrm>
            <a:off x="680325" y="2795873"/>
            <a:ext cx="3221936" cy="1778509"/>
          </a:xfrm>
          <a:prstGeom prst="rect">
            <a:avLst/>
          </a:prstGeom>
          <a:noFill/>
          <a:ln>
            <a:noFill/>
          </a:ln>
        </p:spPr>
      </p:pic>
      <p:sp>
        <p:nvSpPr>
          <p:cNvPr id="1053" name="Google Shape;1053;g2a712e30d00_0_49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fr-F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g2a7b9e6392d_0_9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93</a:t>
            </a:fld>
            <a:endParaRPr/>
          </a:p>
        </p:txBody>
      </p:sp>
      <p:pic>
        <p:nvPicPr>
          <p:cNvPr id="1059" name="Google Shape;1059;g2a7b9e6392d_0_90" descr="Ouvrier du bâtiment"/>
          <p:cNvPicPr preferRelativeResize="0"/>
          <p:nvPr/>
        </p:nvPicPr>
        <p:blipFill rotWithShape="1">
          <a:blip r:embed="rId3">
            <a:alphaModFix/>
          </a:blip>
          <a:srcRect/>
          <a:stretch/>
        </p:blipFill>
        <p:spPr>
          <a:xfrm>
            <a:off x="515980" y="1983740"/>
            <a:ext cx="1309607" cy="1309607"/>
          </a:xfrm>
          <a:prstGeom prst="rect">
            <a:avLst/>
          </a:prstGeom>
          <a:noFill/>
          <a:ln>
            <a:noFill/>
          </a:ln>
        </p:spPr>
      </p:pic>
      <p:sp>
        <p:nvSpPr>
          <p:cNvPr id="1060" name="Google Shape;1060;g2a7b9e6392d_0_90"/>
          <p:cNvSpPr txBox="1"/>
          <p:nvPr/>
        </p:nvSpPr>
        <p:spPr>
          <a:xfrm>
            <a:off x="2101676" y="2256300"/>
            <a:ext cx="6455100" cy="9543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400"/>
              <a:buFont typeface="Arial"/>
              <a:buChar char="•"/>
            </a:pPr>
            <a:r>
              <a:rPr lang="fr-FR">
                <a:solidFill>
                  <a:schemeClr val="dk1"/>
                </a:solidFill>
                <a:latin typeface="Roboto"/>
                <a:ea typeface="Roboto"/>
                <a:cs typeface="Roboto"/>
                <a:sym typeface="Roboto"/>
              </a:rPr>
              <a:t>Add a Kibana to your local stack</a:t>
            </a:r>
            <a:endParaRPr>
              <a:solidFill>
                <a:schemeClr val="dk1"/>
              </a:solidFill>
              <a:latin typeface="Roboto"/>
              <a:ea typeface="Roboto"/>
              <a:cs typeface="Roboto"/>
              <a:sym typeface="Roboto"/>
            </a:endParaRPr>
          </a:p>
          <a:p>
            <a:pPr marL="342900" marR="0" lvl="0" indent="-342900" algn="l" rtl="0">
              <a:lnSpc>
                <a:spcPct val="150000"/>
              </a:lnSpc>
              <a:spcBef>
                <a:spcPts val="0"/>
              </a:spcBef>
              <a:spcAft>
                <a:spcPts val="0"/>
              </a:spcAft>
              <a:buClr>
                <a:schemeClr val="dk1"/>
              </a:buClr>
              <a:buSzPts val="1400"/>
              <a:buFont typeface="Roboto"/>
              <a:buChar char="•"/>
            </a:pPr>
            <a:r>
              <a:rPr lang="fr-FR">
                <a:solidFill>
                  <a:schemeClr val="dk1"/>
                </a:solidFill>
                <a:latin typeface="Roboto"/>
                <a:ea typeface="Roboto"/>
                <a:cs typeface="Roboto"/>
                <a:sym typeface="Roboto"/>
              </a:rPr>
              <a:t>Build your first Dashboard based on the data your previously injected</a:t>
            </a:r>
            <a:endParaRPr>
              <a:solidFill>
                <a:schemeClr val="dk1"/>
              </a:solidFill>
              <a:latin typeface="Roboto"/>
              <a:ea typeface="Roboto"/>
              <a:cs typeface="Roboto"/>
              <a:sym typeface="Roboto"/>
            </a:endParaRPr>
          </a:p>
          <a:p>
            <a:pPr marL="342900" marR="0" lvl="0" indent="-342900" algn="l" rtl="0">
              <a:lnSpc>
                <a:spcPct val="150000"/>
              </a:lnSpc>
              <a:spcBef>
                <a:spcPts val="0"/>
              </a:spcBef>
              <a:spcAft>
                <a:spcPts val="0"/>
              </a:spcAft>
              <a:buClr>
                <a:schemeClr val="dk1"/>
              </a:buClr>
              <a:buSzPts val="1400"/>
              <a:buFont typeface="Roboto"/>
              <a:buChar char="•"/>
            </a:pPr>
            <a:r>
              <a:rPr lang="fr-FR">
                <a:solidFill>
                  <a:schemeClr val="dk1"/>
                </a:solidFill>
                <a:latin typeface="Roboto"/>
                <a:ea typeface="Roboto"/>
                <a:cs typeface="Roboto"/>
                <a:sym typeface="Roboto"/>
              </a:rPr>
              <a:t>Inject the given CSV file in a new index and visualize data</a:t>
            </a:r>
            <a:endParaRPr>
              <a:solidFill>
                <a:schemeClr val="dk1"/>
              </a:solidFill>
              <a:latin typeface="Roboto"/>
              <a:ea typeface="Roboto"/>
              <a:cs typeface="Roboto"/>
              <a:sym typeface="Roboto"/>
            </a:endParaRPr>
          </a:p>
        </p:txBody>
      </p:sp>
      <p:sp>
        <p:nvSpPr>
          <p:cNvPr id="1061" name="Google Shape;1061;g2a7b9e6392d_0_90"/>
          <p:cNvSpPr txBox="1">
            <a:spLocks noGrp="1"/>
          </p:cNvSpPr>
          <p:nvPr>
            <p:ph type="title"/>
          </p:nvPr>
        </p:nvSpPr>
        <p:spPr>
          <a:xfrm>
            <a:off x="1073700" y="25459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sz="2800">
                <a:solidFill>
                  <a:schemeClr val="accent2"/>
                </a:solidFill>
                <a:latin typeface="Roboto"/>
                <a:ea typeface="Roboto"/>
                <a:cs typeface="Roboto"/>
                <a:sym typeface="Roboto"/>
              </a:rPr>
              <a:t>Your turn !</a:t>
            </a:r>
            <a:endParaRPr sz="2800">
              <a:solidFill>
                <a:schemeClr val="accent2"/>
              </a:solidFill>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09"/>
          <p:cNvSpPr txBox="1">
            <a:spLocks noGrp="1"/>
          </p:cNvSpPr>
          <p:nvPr>
            <p:ph type="ctrTitle"/>
          </p:nvPr>
        </p:nvSpPr>
        <p:spPr>
          <a:xfrm>
            <a:off x="2847975" y="3363425"/>
            <a:ext cx="5610300"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fr-FR"/>
              <a:t>Elasticsearch and Python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10"/>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endParaRPr/>
          </a:p>
        </p:txBody>
      </p:sp>
      <p:sp>
        <p:nvSpPr>
          <p:cNvPr id="1072" name="Google Shape;1072;p110"/>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fr-FR"/>
              <a:t>Elasticsearch</a:t>
            </a:r>
            <a:endParaRPr/>
          </a:p>
          <a:p>
            <a:pPr marL="457200" lvl="0" indent="-355600" algn="l" rtl="0">
              <a:lnSpc>
                <a:spcPct val="100000"/>
              </a:lnSpc>
              <a:spcBef>
                <a:spcPts val="600"/>
              </a:spcBef>
              <a:spcAft>
                <a:spcPts val="0"/>
              </a:spcAft>
              <a:buSzPts val="2000"/>
              <a:buChar char="◉"/>
            </a:pPr>
            <a:r>
              <a:rPr lang="fr-FR"/>
              <a:t>Elasticsearch DSL</a:t>
            </a:r>
            <a:endParaRPr/>
          </a:p>
          <a:p>
            <a:pPr marL="457200" lvl="0" indent="-228600" algn="l" rtl="0">
              <a:lnSpc>
                <a:spcPct val="100000"/>
              </a:lnSpc>
              <a:spcBef>
                <a:spcPts val="600"/>
              </a:spcBef>
              <a:spcAft>
                <a:spcPts val="0"/>
              </a:spcAft>
              <a:buSzPts val="2000"/>
              <a:buNone/>
            </a:pPr>
            <a:endParaRPr/>
          </a:p>
        </p:txBody>
      </p:sp>
      <p:sp>
        <p:nvSpPr>
          <p:cNvPr id="1073" name="Google Shape;1073;p11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2a898d371a5_0_0"/>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fr-FR"/>
              <a:t>96</a:t>
            </a:fld>
            <a:endParaRPr/>
          </a:p>
        </p:txBody>
      </p:sp>
      <p:pic>
        <p:nvPicPr>
          <p:cNvPr id="1079" name="Google Shape;1079;g2a898d371a5_0_0" descr="Ouvrier du bâtiment"/>
          <p:cNvPicPr preferRelativeResize="0"/>
          <p:nvPr/>
        </p:nvPicPr>
        <p:blipFill rotWithShape="1">
          <a:blip r:embed="rId3">
            <a:alphaModFix/>
          </a:blip>
          <a:srcRect/>
          <a:stretch/>
        </p:blipFill>
        <p:spPr>
          <a:xfrm>
            <a:off x="515980" y="1983740"/>
            <a:ext cx="1309607" cy="1309607"/>
          </a:xfrm>
          <a:prstGeom prst="rect">
            <a:avLst/>
          </a:prstGeom>
          <a:noFill/>
          <a:ln>
            <a:noFill/>
          </a:ln>
        </p:spPr>
      </p:pic>
      <p:sp>
        <p:nvSpPr>
          <p:cNvPr id="1080" name="Google Shape;1080;g2a898d371a5_0_0"/>
          <p:cNvSpPr txBox="1"/>
          <p:nvPr/>
        </p:nvSpPr>
        <p:spPr>
          <a:xfrm>
            <a:off x="2101676" y="2559500"/>
            <a:ext cx="6455100" cy="3078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1400"/>
              <a:buFont typeface="Roboto"/>
              <a:buChar char="•"/>
            </a:pPr>
            <a:r>
              <a:rPr lang="fr-FR">
                <a:solidFill>
                  <a:schemeClr val="dk1"/>
                </a:solidFill>
                <a:latin typeface="Roboto"/>
                <a:ea typeface="Roboto"/>
                <a:cs typeface="Roboto"/>
                <a:sym typeface="Roboto"/>
              </a:rPr>
              <a:t>Manipulate data in Elastic with Python</a:t>
            </a:r>
            <a:endParaRPr>
              <a:solidFill>
                <a:schemeClr val="dk1"/>
              </a:solidFill>
              <a:latin typeface="Roboto"/>
              <a:ea typeface="Roboto"/>
              <a:cs typeface="Roboto"/>
              <a:sym typeface="Roboto"/>
            </a:endParaRPr>
          </a:p>
        </p:txBody>
      </p:sp>
      <p:sp>
        <p:nvSpPr>
          <p:cNvPr id="1081" name="Google Shape;1081;g2a898d371a5_0_0"/>
          <p:cNvSpPr txBox="1">
            <a:spLocks noGrp="1"/>
          </p:cNvSpPr>
          <p:nvPr>
            <p:ph type="title"/>
          </p:nvPr>
        </p:nvSpPr>
        <p:spPr>
          <a:xfrm>
            <a:off x="1073700" y="254595"/>
            <a:ext cx="6996600" cy="715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fr-FR" sz="2800">
                <a:solidFill>
                  <a:schemeClr val="accent2"/>
                </a:solidFill>
                <a:latin typeface="Roboto"/>
                <a:ea typeface="Roboto"/>
                <a:cs typeface="Roboto"/>
                <a:sym typeface="Roboto"/>
              </a:rPr>
              <a:t>Your turn !</a:t>
            </a:r>
            <a:endParaRPr sz="2800">
              <a:solidFill>
                <a:schemeClr val="accent2"/>
              </a:solidFill>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11"/>
          <p:cNvSpPr txBox="1">
            <a:spLocks noGrp="1"/>
          </p:cNvSpPr>
          <p:nvPr>
            <p:ph type="ctrTitle"/>
          </p:nvPr>
        </p:nvSpPr>
        <p:spPr>
          <a:xfrm>
            <a:off x="2847975" y="3363425"/>
            <a:ext cx="5610300" cy="115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FFFFFF"/>
              </a:buClr>
              <a:buSzPts val="4800"/>
              <a:buNone/>
            </a:pPr>
            <a:r>
              <a:rPr lang="fr-FR"/>
              <a:t>Thank you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g2a7b9e6392d_0_85"/>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a:t>Annexes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g2a75954f26c_0_6"/>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a:t>MongoDB</a:t>
            </a:r>
            <a:endParaRPr/>
          </a:p>
        </p:txBody>
      </p:sp>
    </p:spTree>
  </p:cSld>
  <p:clrMapOvr>
    <a:masterClrMapping/>
  </p:clrMapOvr>
</p:sld>
</file>

<file path=ppt/theme/theme1.xml><?xml version="1.0" encoding="utf-8"?>
<a:theme xmlns:a="http://schemas.openxmlformats.org/drawingml/2006/main" name="Quince template">
  <a:themeElements>
    <a:clrScheme name="Bleu vert">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5202</Words>
  <Application>Microsoft Office PowerPoint</Application>
  <PresentationFormat>Affichage à l'écran (16:9)</PresentationFormat>
  <Paragraphs>976</Paragraphs>
  <Slides>105</Slides>
  <Notes>105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105</vt:i4>
      </vt:variant>
    </vt:vector>
  </HeadingPairs>
  <TitlesOfParts>
    <vt:vector size="116" baseType="lpstr">
      <vt:lpstr>Ubuntu Mono</vt:lpstr>
      <vt:lpstr>EB Garamond</vt:lpstr>
      <vt:lpstr>Open Sans</vt:lpstr>
      <vt:lpstr>Calibri</vt:lpstr>
      <vt:lpstr>Consolas</vt:lpstr>
      <vt:lpstr>Georgia</vt:lpstr>
      <vt:lpstr>Oswald</vt:lpstr>
      <vt:lpstr>Roboto</vt:lpstr>
      <vt:lpstr>Courier New</vt:lpstr>
      <vt:lpstr>Arial</vt:lpstr>
      <vt:lpstr>Quince template</vt:lpstr>
      <vt:lpstr>NoSQL Databases</vt:lpstr>
      <vt:lpstr>Course Objectives:</vt:lpstr>
      <vt:lpstr>Table of Content</vt:lpstr>
      <vt:lpstr>JSON format</vt:lpstr>
      <vt:lpstr>JSON format</vt:lpstr>
      <vt:lpstr>Advantages and uses of json</vt:lpstr>
      <vt:lpstr>Manipulating JSON with Python</vt:lpstr>
      <vt:lpstr>Your turn !</vt:lpstr>
      <vt:lpstr>Reminder on traditional databases</vt:lpstr>
      <vt:lpstr>What is a database ?</vt:lpstr>
      <vt:lpstr>Types of databases</vt:lpstr>
      <vt:lpstr>From relational DB to documents</vt:lpstr>
      <vt:lpstr>From relational DB to documents</vt:lpstr>
      <vt:lpstr>From relational DB to documents</vt:lpstr>
      <vt:lpstr>From relational DB to documents</vt:lpstr>
      <vt:lpstr>From relational DB to documents</vt:lpstr>
      <vt:lpstr>From relational DB to documents</vt:lpstr>
      <vt:lpstr>Présentation PowerPoint</vt:lpstr>
      <vt:lpstr>Drawbacks</vt:lpstr>
      <vt:lpstr>Combine documents</vt:lpstr>
      <vt:lpstr>Présentation PowerPoint</vt:lpstr>
      <vt:lpstr>Advantages and drawbacks</vt:lpstr>
      <vt:lpstr>How to choose the correct database ?</vt:lpstr>
      <vt:lpstr>Focus on ElasticSearch</vt:lpstr>
      <vt:lpstr>Lucene</vt:lpstr>
      <vt:lpstr>Lucene</vt:lpstr>
      <vt:lpstr>Lucene</vt:lpstr>
      <vt:lpstr>ElasticSearch story</vt:lpstr>
      <vt:lpstr>ElasticSearch</vt:lpstr>
      <vt:lpstr>Who use ElasticSearch today ?</vt:lpstr>
      <vt:lpstr>What is elasticstack</vt:lpstr>
      <vt:lpstr>Elasticsearch use cases</vt:lpstr>
      <vt:lpstr>What is ElasticSearch ?</vt:lpstr>
      <vt:lpstr>Elasticsearch cluster</vt:lpstr>
      <vt:lpstr>Data storage</vt:lpstr>
      <vt:lpstr>Index</vt:lpstr>
      <vt:lpstr>Elasticsearch Cluster</vt:lpstr>
      <vt:lpstr>Elasticsearch Cluster</vt:lpstr>
      <vt:lpstr>Elasticsearch Cluster</vt:lpstr>
      <vt:lpstr>Elasticsearch Cluster</vt:lpstr>
      <vt:lpstr>Elasticsearch Cluster</vt:lpstr>
      <vt:lpstr>Elasticsearch Cluster</vt:lpstr>
      <vt:lpstr>ElasticSearch Cluster</vt:lpstr>
      <vt:lpstr>Searching documents</vt:lpstr>
      <vt:lpstr>Searching documents</vt:lpstr>
      <vt:lpstr>Searching Documents</vt:lpstr>
      <vt:lpstr>Your turn !</vt:lpstr>
      <vt:lpstr>Basic queries</vt:lpstr>
      <vt:lpstr>CRUD operations </vt:lpstr>
      <vt:lpstr>CRUD operations </vt:lpstr>
      <vt:lpstr>CRUD operations </vt:lpstr>
      <vt:lpstr>CRUD operations </vt:lpstr>
      <vt:lpstr>CRUD operations </vt:lpstr>
      <vt:lpstr>CRUD operations </vt:lpstr>
      <vt:lpstr>CRUD operations </vt:lpstr>
      <vt:lpstr>Your turn !</vt:lpstr>
      <vt:lpstr>Queries</vt:lpstr>
      <vt:lpstr>Présentation PowerPoint</vt:lpstr>
      <vt:lpstr>Queries</vt:lpstr>
      <vt:lpstr>Query structures</vt:lpstr>
      <vt:lpstr>Create complex queries</vt:lpstr>
      <vt:lpstr>Présentation PowerPoint</vt:lpstr>
      <vt:lpstr>Query vs Filter</vt:lpstr>
      <vt:lpstr>Most common queries and filters</vt:lpstr>
      <vt:lpstr>Most common queries and filters</vt:lpstr>
      <vt:lpstr>Most common queries and filters</vt:lpstr>
      <vt:lpstr>Most common queries and filters</vt:lpstr>
      <vt:lpstr>Most common queries and filters</vt:lpstr>
      <vt:lpstr>Search for information</vt:lpstr>
      <vt:lpstr>Queries</vt:lpstr>
      <vt:lpstr>Index mappings</vt:lpstr>
      <vt:lpstr>Mapping</vt:lpstr>
      <vt:lpstr>Mapping</vt:lpstr>
      <vt:lpstr>Alias</vt:lpstr>
      <vt:lpstr>Alias</vt:lpstr>
      <vt:lpstr>Full text queries</vt:lpstr>
      <vt:lpstr>Présentation PowerPoint</vt:lpstr>
      <vt:lpstr>Information Retrieval</vt:lpstr>
      <vt:lpstr>Lemmatization &amp; Stemming</vt:lpstr>
      <vt:lpstr>How to represent a document?</vt:lpstr>
      <vt:lpstr>Elasticsearch for geospatial data</vt:lpstr>
      <vt:lpstr>Présentation PowerPoint</vt:lpstr>
      <vt:lpstr>Geospatial data representation</vt:lpstr>
      <vt:lpstr>Geo Point</vt:lpstr>
      <vt:lpstr>Geo shape</vt:lpstr>
      <vt:lpstr>Geospatial queries</vt:lpstr>
      <vt:lpstr>Geospatial search</vt:lpstr>
      <vt:lpstr>Kibana</vt:lpstr>
      <vt:lpstr>Kibana</vt:lpstr>
      <vt:lpstr>Kibana</vt:lpstr>
      <vt:lpstr>Vizualize your data</vt:lpstr>
      <vt:lpstr>Kibana</vt:lpstr>
      <vt:lpstr>Your turn !</vt:lpstr>
      <vt:lpstr>Elasticsearch and Python</vt:lpstr>
      <vt:lpstr>Présentation PowerPoint</vt:lpstr>
      <vt:lpstr>Your turn !</vt:lpstr>
      <vt:lpstr>Thank you !</vt:lpstr>
      <vt:lpstr>Annexes</vt:lpstr>
      <vt:lpstr>MongoDB</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Brendan Becaert</dc:creator>
  <cp:lastModifiedBy>LECOMTE Jean-Francois</cp:lastModifiedBy>
  <cp:revision>1</cp:revision>
  <dcterms:modified xsi:type="dcterms:W3CDTF">2025-02-06T17:09:34Z</dcterms:modified>
</cp:coreProperties>
</file>